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  <p:sldMasterId id="2147483709" r:id="rId3"/>
    <p:sldMasterId id="2147483823" r:id="rId4"/>
    <p:sldMasterId id="2147483835" r:id="rId5"/>
    <p:sldMasterId id="2147483847" r:id="rId6"/>
    <p:sldMasterId id="2147483859" r:id="rId7"/>
  </p:sldMasterIdLst>
  <p:notesMasterIdLst>
    <p:notesMasterId r:id="rId59"/>
  </p:notesMasterIdLst>
  <p:sldIdLst>
    <p:sldId id="256" r:id="rId8"/>
    <p:sldId id="281" r:id="rId9"/>
    <p:sldId id="284" r:id="rId10"/>
    <p:sldId id="282" r:id="rId11"/>
    <p:sldId id="290" r:id="rId12"/>
    <p:sldId id="285" r:id="rId13"/>
    <p:sldId id="286" r:id="rId14"/>
    <p:sldId id="310" r:id="rId15"/>
    <p:sldId id="311" r:id="rId16"/>
    <p:sldId id="312" r:id="rId17"/>
    <p:sldId id="314" r:id="rId18"/>
    <p:sldId id="315" r:id="rId19"/>
    <p:sldId id="316" r:id="rId20"/>
    <p:sldId id="317" r:id="rId21"/>
    <p:sldId id="318" r:id="rId22"/>
    <p:sldId id="319" r:id="rId23"/>
    <p:sldId id="347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8" r:id="rId32"/>
    <p:sldId id="327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6" r:id="rId49"/>
    <p:sldId id="345" r:id="rId50"/>
    <p:sldId id="344" r:id="rId51"/>
    <p:sldId id="348" r:id="rId52"/>
    <p:sldId id="349" r:id="rId53"/>
    <p:sldId id="350" r:id="rId54"/>
    <p:sldId id="351" r:id="rId55"/>
    <p:sldId id="353" r:id="rId56"/>
    <p:sldId id="352" r:id="rId57"/>
    <p:sldId id="280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42BE7AB-CD94-4EE7-8DC7-CE00368224BD}">
          <p14:sldIdLst>
            <p14:sldId id="256"/>
          </p14:sldIdLst>
        </p14:section>
        <p14:section name="Before Starting" id="{7DAF24B9-FCEA-48F7-B3C7-15EA8134C1BD}">
          <p14:sldIdLst>
            <p14:sldId id="281"/>
            <p14:sldId id="284"/>
          </p14:sldIdLst>
        </p14:section>
        <p14:section name="Start" id="{D288F81C-FAC3-4480-BFD5-57A6CF833CD5}">
          <p14:sldIdLst>
            <p14:sldId id="282"/>
          </p14:sldIdLst>
        </p14:section>
        <p14:section name="CSS &amp; Selectors" id="{C2DE842C-F6A5-4363-A700-DA362C56D256}">
          <p14:sldIdLst>
            <p14:sldId id="290"/>
            <p14:sldId id="285"/>
            <p14:sldId id="286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Colors" id="{29598389-2702-43EE-A6B2-1873A7A08E93}">
          <p14:sldIdLst>
            <p14:sldId id="347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7"/>
            <p14:sldId id="329"/>
            <p14:sldId id="330"/>
            <p14:sldId id="331"/>
          </p14:sldIdLst>
        </p14:section>
        <p14:section name="Text Formatting" id="{BCE38E20-44D2-4C67-8322-4B8A97FA08D7}">
          <p14:sldIdLst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</p14:sldIdLst>
        </p14:section>
        <p14:section name="Box Model" id="{479FF102-3BD0-4252-82AD-241D857112B9}">
          <p14:sldIdLst>
            <p14:sldId id="342"/>
            <p14:sldId id="343"/>
            <p14:sldId id="346"/>
            <p14:sldId id="345"/>
            <p14:sldId id="344"/>
            <p14:sldId id="348"/>
            <p14:sldId id="349"/>
            <p14:sldId id="350"/>
            <p14:sldId id="351"/>
            <p14:sldId id="353"/>
            <p14:sldId id="352"/>
          </p14:sldIdLst>
        </p14:section>
        <p14:section name="End" id="{3622DF8C-0BB8-4F6C-AC27-A33236A929FF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6600"/>
    <a:srgbClr val="679967"/>
    <a:srgbClr val="808080"/>
    <a:srgbClr val="40C040"/>
    <a:srgbClr val="99FF99"/>
    <a:srgbClr val="7FFF7F"/>
    <a:srgbClr val="FF0000"/>
    <a:srgbClr val="0000FF"/>
    <a:srgbClr val="8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5" autoAdjust="0"/>
    <p:restoredTop sz="94599" autoAdjust="0"/>
  </p:normalViewPr>
  <p:slideViewPr>
    <p:cSldViewPr snapToGrid="0">
      <p:cViewPr varScale="1">
        <p:scale>
          <a:sx n="71" d="100"/>
          <a:sy n="71" d="100"/>
        </p:scale>
        <p:origin x="297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6BF23-E995-4FDC-9CC1-8D1AD4058A58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3F72-49EF-40A5-B630-BE99148EC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67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97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4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34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13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3F72-49EF-40A5-B630-BE99148ECFD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16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1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1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0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3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98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7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80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34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48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9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270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19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1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98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71456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322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75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32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72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527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3FBF3-C458-1705-1AC8-6F4B3354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93338-501F-B2CA-F6B5-8A4700B97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9776B-6AFB-F63C-6D02-E7166D2A3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3009C-57DD-574E-218D-3D5A2D980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6E619-AD4D-6703-9E3D-FE28CE25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47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708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4BA0-EDE7-AFDD-5FE5-879A5967C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166EE-7F50-A25E-3941-1114B68B3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0A5D5-5754-EB43-3B24-42F930CD4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44F04-B6C0-EFAB-CB0F-5CAA9F61F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ABBBC-BD47-A284-1A57-2922A827D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513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4B21-7839-A612-B94B-0BE730178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B5F4E-D4E6-172C-CD9C-2B5FD93BA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1DF22-6FE1-E5FF-B25D-0E0E42FD2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AD44E-6CBA-71A4-1AF9-F9D072D13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1B2D1-676B-25EB-3144-2AA6D4F5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26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81DA-0439-D663-F45C-32C1F89D9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6EF58-F359-CF0D-4AAB-F10CC7B58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16EB3-C183-57AC-9633-1C918264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729AA-7152-D606-BC54-01742F4C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483D8-4FB3-C125-323A-9C6502CB7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715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D999-BA1F-DEDA-1FB2-5A4D5D86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56F9B-4C69-8D45-2CC9-53638E169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C799F-75B9-200E-39C7-66360FB8C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8FB0E-3C24-E052-9D29-1F423DAC9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63A26-34FD-0459-0393-2554539C1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FD274-CF5D-BC46-5679-9878312B9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555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6A38C-5B4D-8A62-4ADF-F34393D53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C47D4-C550-E50E-2635-5140AD632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3754B-8394-3CF3-638F-8C9AAD222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1318A2-7A81-23D7-55C0-0C58C844C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F84F0-6E14-A573-8495-366DE259A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790C23-2072-7149-D2CA-315D08014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9E1B64-9DCB-FBBD-2F62-AD29D0CB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D8C7B8-5D8C-0651-5D7D-2AF27B4A3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781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1F2F6-FD0A-F6D0-6B1A-462FA7DBF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F4802-F923-82EE-979E-41B0DA219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504E7-2D81-8DAD-148E-45719F272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7AEEE-C65E-23F9-3CF6-9A2D4FCE6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460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DC7309-DE5C-AF04-BDB6-98DE8E20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7BDB5-EBF9-52B3-7F4F-2B66AE34D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D7B36-310B-E64F-039A-61C92BFA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318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ECE3-302E-3A0A-C807-A2A7845FA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8D523-EAE7-EDB5-CE8A-C3EF9FD1F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EBE0D-A03A-5D46-09D4-3404E625C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0B5450-29B0-2E0D-85F6-5864B30A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8E46A-22CA-202F-D5A5-4A17D365D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C157D-7EE4-CD23-1F8E-DF31FC4C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779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35B0-8FD4-1389-C846-C6B240043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E712F5-EBAB-111F-2EBF-DE1A24208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503FF-04B3-B506-C7B9-BF3592167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707A5-F9B9-2661-025C-6E92383E3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0EA1D-1569-07DE-8C77-AA4C61A7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B49C0-C48F-3AC4-47BC-6024D1F1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552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5E2D-3D7B-DA4A-5FF2-DE2E4A4A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FC3BE-ACBD-F514-63CA-23E0180E4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40E7A-FF87-10F8-FF3D-4F5C8BFAC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48028-2F01-C959-3385-FC4F86A5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5B21B-8F1E-6AC7-6227-86342B2E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74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041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F8D56D-FDC2-E9B6-2AF6-69CA021475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5961F-57F5-C079-BC08-8A123C805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66AED-47D7-8CD0-D7CE-F0274FCF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46FD6-DE50-C24F-279C-5BC1AA1AF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AE7B4-6C35-647F-A01D-7D37A445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838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65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0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397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253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650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527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594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956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67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515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057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156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667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745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483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014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391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219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58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37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743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012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823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66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302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182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716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844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0230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77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3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1354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7194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680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085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796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506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82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990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2338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2783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5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6764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54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914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169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1125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69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5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9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0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ECED0-71C0-D237-D90B-27BDC536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56990-B122-833A-A8D6-2833ADA20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A0E24-1ECF-9978-279D-87ACA07BBA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12845-82AF-A347-5319-B772DCAD9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F4B4F-378E-EF0F-419F-D2BB2052DF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3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709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485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3373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0D8868E-68FC-4D6D-8872-B485B5245B57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B21CEEA-DE5A-4D22-8281-B7159D7CA46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9055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71000">
              <a:schemeClr val="tx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ght spots">
            <a:extLst>
              <a:ext uri="{FF2B5EF4-FFF2-40B4-BE49-F238E27FC236}">
                <a16:creationId xmlns:a16="http://schemas.microsoft.com/office/drawing/2014/main" id="{1B039C06-59D2-FC35-68B2-2B436AD017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B211CF-9587-1FA4-B37B-0AD246D80390}"/>
              </a:ext>
            </a:extLst>
          </p:cNvPr>
          <p:cNvSpPr txBox="1"/>
          <p:nvPr/>
        </p:nvSpPr>
        <p:spPr>
          <a:xfrm>
            <a:off x="720797" y="1245988"/>
            <a:ext cx="2783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cs typeface="Vazirmatn" pitchFamily="2" charset="-78"/>
              </a:rPr>
              <a:t>Front-end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68AF21-A073-6BCA-C126-3FAEBE61EFE9}"/>
              </a:ext>
            </a:extLst>
          </p:cNvPr>
          <p:cNvSpPr txBox="1"/>
          <p:nvPr/>
        </p:nvSpPr>
        <p:spPr>
          <a:xfrm>
            <a:off x="4120139" y="782936"/>
            <a:ext cx="3951723" cy="1323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8000" b="1" dirty="0">
                <a:gradFill flip="none" rotWithShape="1">
                  <a:gsLst>
                    <a:gs pos="66000">
                      <a:schemeClr val="tx1"/>
                    </a:gs>
                    <a:gs pos="100000">
                      <a:srgbClr val="00B0F0"/>
                    </a:gs>
                    <a:gs pos="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Consolas" panose="020B0609020204030204" pitchFamily="49" charset="0"/>
                <a:cs typeface="Vazir Code" panose="020B0509000000000000" pitchFamily="50" charset="-78"/>
              </a:rPr>
              <a:t>&lt;Web</a:t>
            </a:r>
            <a:r>
              <a:rPr lang="en-US" sz="4400" b="1" dirty="0">
                <a:gradFill flip="none" rotWithShape="1">
                  <a:gsLst>
                    <a:gs pos="66000">
                      <a:schemeClr val="tx1"/>
                    </a:gs>
                    <a:gs pos="100000">
                      <a:srgbClr val="00B0F0"/>
                    </a:gs>
                    <a:gs pos="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Consolas" panose="020B0609020204030204" pitchFamily="49" charset="0"/>
                <a:cs typeface="Vazir Code" panose="020B0509000000000000" pitchFamily="50" charset="-78"/>
              </a:rPr>
              <a:t> </a:t>
            </a:r>
            <a:r>
              <a:rPr lang="en-US" sz="8000" b="1" dirty="0">
                <a:gradFill flip="none" rotWithShape="1">
                  <a:gsLst>
                    <a:gs pos="66000">
                      <a:schemeClr val="tx1"/>
                    </a:gs>
                    <a:gs pos="100000">
                      <a:srgbClr val="00B0F0"/>
                    </a:gs>
                    <a:gs pos="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Consolas" panose="020B0609020204030204" pitchFamily="49" charset="0"/>
                <a:cs typeface="Vazir Code" panose="020B0509000000000000" pitchFamily="50" charset="-78"/>
              </a:rPr>
              <a:t>/&gt;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BFB04D-FEA9-15DB-8D87-5F208DA81375}"/>
              </a:ext>
            </a:extLst>
          </p:cNvPr>
          <p:cNvSpPr txBox="1"/>
          <p:nvPr/>
        </p:nvSpPr>
        <p:spPr>
          <a:xfrm>
            <a:off x="8464664" y="1245988"/>
            <a:ext cx="322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cs typeface="Vazirmatn" pitchFamily="2" charset="-78"/>
              </a:rPr>
              <a:t>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58271-9250-FD83-4D8C-01AB80C328DB}"/>
              </a:ext>
            </a:extLst>
          </p:cNvPr>
          <p:cNvSpPr txBox="1"/>
          <p:nvPr/>
        </p:nvSpPr>
        <p:spPr>
          <a:xfrm>
            <a:off x="8683397" y="5157312"/>
            <a:ext cx="3010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Vazirmatn" pitchFamily="2" charset="-78"/>
              </a:rPr>
              <a:t>Lecturer:</a:t>
            </a:r>
            <a:endParaRPr lang="fa-IR" sz="24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Vazirmatn" pitchFamily="2" charset="-78"/>
            </a:endParaRPr>
          </a:p>
          <a:p>
            <a:pPr algn="ctr"/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Vazirmatn" pitchFamily="2" charset="-78"/>
              </a:rPr>
              <a:t>Misagh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Vazirmatn" pitchFamily="2" charset="-78"/>
              </a:rPr>
              <a:t>Mohaghegh</a:t>
            </a:r>
            <a:endParaRPr lang="en-US" sz="24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Vazirmatn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B83A61-2B13-5DD7-729A-6FCEAE4A5C83}"/>
              </a:ext>
            </a:extLst>
          </p:cNvPr>
          <p:cNvSpPr txBox="1"/>
          <p:nvPr/>
        </p:nvSpPr>
        <p:spPr>
          <a:xfrm>
            <a:off x="1635197" y="5703104"/>
            <a:ext cx="3367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F0FF"/>
                </a:solidFill>
                <a:cs typeface="Vazirmatn" pitchFamily="2" charset="-78"/>
              </a:rPr>
              <a:t>ACM</a:t>
            </a:r>
          </a:p>
          <a:p>
            <a:r>
              <a:rPr lang="en-US" dirty="0">
                <a:solidFill>
                  <a:srgbClr val="F0F0FF"/>
                </a:solidFill>
                <a:cs typeface="Vazirmatn" pitchFamily="2" charset="-78"/>
              </a:rPr>
              <a:t>Summer of Code 2024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8EBE9C-738C-BA5D-309A-EF4B7C46F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7" y="5572811"/>
            <a:ext cx="914400" cy="914400"/>
          </a:xfrm>
          <a:prstGeom prst="rect">
            <a:avLst/>
          </a:prstGeom>
          <a:effectLst>
            <a:glow rad="50800">
              <a:srgbClr val="0070C0">
                <a:alpha val="15000"/>
              </a:srgbClr>
            </a:glow>
            <a:softEdge rad="508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C48C48-98F6-3AD9-3882-3BC9AD108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7" y="4603376"/>
            <a:ext cx="914400" cy="914400"/>
          </a:xfrm>
          <a:prstGeom prst="rect">
            <a:avLst/>
          </a:prstGeom>
          <a:effectLst>
            <a:glow rad="50800">
              <a:srgbClr val="00B0F0">
                <a:alpha val="15000"/>
              </a:srgbClr>
            </a:glow>
            <a:softEdge rad="5080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2E996C-3FDD-C983-29A8-E08B7261C69E}"/>
              </a:ext>
            </a:extLst>
          </p:cNvPr>
          <p:cNvSpPr txBox="1"/>
          <p:nvPr/>
        </p:nvSpPr>
        <p:spPr>
          <a:xfrm>
            <a:off x="1635197" y="4904127"/>
            <a:ext cx="336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F0FF"/>
                </a:solidFill>
                <a:cs typeface="Vazirmatn" pitchFamily="2" charset="-78"/>
              </a:rPr>
              <a:t>University of Tehran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C9DE31-21FA-7139-CAAD-A780D225F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7841" y="2990796"/>
            <a:ext cx="6396318" cy="876409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+mj-lt"/>
              </a:rPr>
              <a:t>Lesson 3:</a:t>
            </a:r>
            <a:r>
              <a:rPr lang="en-US" sz="5400" dirty="0"/>
              <a:t> </a:t>
            </a:r>
            <a:r>
              <a:rPr lang="en-US" sz="5400" b="1" dirty="0"/>
              <a:t>CSS (Part 1)</a:t>
            </a:r>
            <a:endParaRPr lang="en-US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3709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Simple Selectors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585875"/>
            <a:ext cx="1728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Tag selector:</a:t>
            </a:r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EF6D6-4ED2-306F-E951-85923EF6B564}"/>
              </a:ext>
            </a:extLst>
          </p:cNvPr>
          <p:cNvSpPr txBox="1"/>
          <p:nvPr/>
        </p:nvSpPr>
        <p:spPr>
          <a:xfrm>
            <a:off x="3120571" y="2086829"/>
            <a:ext cx="2975430" cy="1398203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h1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p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ul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img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155EC-BBC5-6EFA-7573-DF5E076613EA}"/>
              </a:ext>
            </a:extLst>
          </p:cNvPr>
          <p:cNvSpPr txBox="1"/>
          <p:nvPr/>
        </p:nvSpPr>
        <p:spPr>
          <a:xfrm>
            <a:off x="581192" y="4066910"/>
            <a:ext cx="1600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ID selector:</a:t>
            </a:r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301A-B937-80C9-B030-3A9A3D9CFF78}"/>
              </a:ext>
            </a:extLst>
          </p:cNvPr>
          <p:cNvSpPr txBox="1"/>
          <p:nvPr/>
        </p:nvSpPr>
        <p:spPr>
          <a:xfrm>
            <a:off x="3120570" y="3900262"/>
            <a:ext cx="2975430" cy="733406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#id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#my-image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6A956-EE48-DAC6-3E01-B7B7BBE3847B}"/>
              </a:ext>
            </a:extLst>
          </p:cNvPr>
          <p:cNvSpPr txBox="1"/>
          <p:nvPr/>
        </p:nvSpPr>
        <p:spPr>
          <a:xfrm>
            <a:off x="581192" y="5500458"/>
            <a:ext cx="1900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Class selector:</a:t>
            </a:r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F3BCA-BC9E-9C4F-BFE7-2940D98ACDB5}"/>
              </a:ext>
            </a:extLst>
          </p:cNvPr>
          <p:cNvSpPr txBox="1"/>
          <p:nvPr/>
        </p:nvSpPr>
        <p:spPr>
          <a:xfrm>
            <a:off x="3120570" y="5333810"/>
            <a:ext cx="2975430" cy="733406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.class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.bottom-text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753E2-62E0-57C9-4432-D1967EC240E4}"/>
              </a:ext>
            </a:extLst>
          </p:cNvPr>
          <p:cNvSpPr txBox="1"/>
          <p:nvPr/>
        </p:nvSpPr>
        <p:spPr>
          <a:xfrm>
            <a:off x="6624375" y="2086829"/>
            <a:ext cx="1878320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&lt;h1&gt;</a:t>
            </a:r>
            <a:r>
              <a:rPr lang="en-US" dirty="0"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&lt;/h1&gt;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2D495B-ED52-512A-8C91-E21425268FA0}"/>
              </a:ext>
            </a:extLst>
          </p:cNvPr>
          <p:cNvSpPr txBox="1"/>
          <p:nvPr/>
        </p:nvSpPr>
        <p:spPr>
          <a:xfrm>
            <a:off x="6624375" y="3900262"/>
            <a:ext cx="5065273" cy="1065805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anytag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id=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"id"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anytag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&lt;!-- The element with #id is selected (there is only one) --&gt;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2D5C41-5F9F-1ED7-B839-55AD4338F1AE}"/>
              </a:ext>
            </a:extLst>
          </p:cNvPr>
          <p:cNvSpPr txBox="1"/>
          <p:nvPr/>
        </p:nvSpPr>
        <p:spPr>
          <a:xfrm>
            <a:off x="6624375" y="5333810"/>
            <a:ext cx="5065273" cy="1065805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anytag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class=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"class"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anytag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&lt;!-- All elements that have this class are selected --&gt;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EFA9C7-2A4B-F399-1E80-16B67B81B0C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096000" y="2287333"/>
            <a:ext cx="528375" cy="0"/>
          </a:xfrm>
          <a:prstGeom prst="straightConnector1">
            <a:avLst/>
          </a:prstGeom>
          <a:ln w="19050">
            <a:solidFill>
              <a:srgbClr val="008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869A88-A6AA-71C1-0C82-8C45C49B79C0}"/>
              </a:ext>
            </a:extLst>
          </p:cNvPr>
          <p:cNvCxnSpPr>
            <a:cxnSpLocks/>
          </p:cNvCxnSpPr>
          <p:nvPr/>
        </p:nvCxnSpPr>
        <p:spPr>
          <a:xfrm flipH="1">
            <a:off x="6096000" y="4100765"/>
            <a:ext cx="528375" cy="0"/>
          </a:xfrm>
          <a:prstGeom prst="straightConnector1">
            <a:avLst/>
          </a:prstGeom>
          <a:ln w="19050">
            <a:solidFill>
              <a:srgbClr val="008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6B3940-45B2-01C4-3822-4DCA2CD235F1}"/>
              </a:ext>
            </a:extLst>
          </p:cNvPr>
          <p:cNvCxnSpPr>
            <a:cxnSpLocks/>
          </p:cNvCxnSpPr>
          <p:nvPr/>
        </p:nvCxnSpPr>
        <p:spPr>
          <a:xfrm flipH="1">
            <a:off x="6096000" y="5500458"/>
            <a:ext cx="528375" cy="0"/>
          </a:xfrm>
          <a:prstGeom prst="straightConnector1">
            <a:avLst/>
          </a:prstGeom>
          <a:ln w="19050">
            <a:solidFill>
              <a:srgbClr val="008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84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/>
      <p:bldP spid="12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Simple Selectors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7277"/>
            <a:ext cx="2348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Universal selector:</a:t>
            </a:r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EF6D6-4ED2-306F-E951-85923EF6B564}"/>
              </a:ext>
            </a:extLst>
          </p:cNvPr>
          <p:cNvSpPr txBox="1"/>
          <p:nvPr/>
        </p:nvSpPr>
        <p:spPr>
          <a:xfrm>
            <a:off x="3091543" y="2086829"/>
            <a:ext cx="3004457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*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155EC-BBC5-6EFA-7573-DF5E076613EA}"/>
              </a:ext>
            </a:extLst>
          </p:cNvPr>
          <p:cNvSpPr txBox="1"/>
          <p:nvPr/>
        </p:nvSpPr>
        <p:spPr>
          <a:xfrm>
            <a:off x="584846" y="4638586"/>
            <a:ext cx="234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Grouping selector:</a:t>
            </a:r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301A-B937-80C9-B030-3A9A3D9CFF78}"/>
              </a:ext>
            </a:extLst>
          </p:cNvPr>
          <p:cNvSpPr txBox="1"/>
          <p:nvPr/>
        </p:nvSpPr>
        <p:spPr>
          <a:xfrm>
            <a:off x="3091542" y="4226625"/>
            <a:ext cx="3004457" cy="1398203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h1.main,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p </a:t>
            </a: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...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753E2-62E0-57C9-4432-D1967EC240E4}"/>
              </a:ext>
            </a:extLst>
          </p:cNvPr>
          <p:cNvSpPr txBox="1"/>
          <p:nvPr/>
        </p:nvSpPr>
        <p:spPr>
          <a:xfrm>
            <a:off x="6624375" y="2086829"/>
            <a:ext cx="5065272" cy="733406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&lt;h1&gt;</a:t>
            </a:r>
            <a:r>
              <a:rPr lang="en-US" dirty="0"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&lt;/h1&gt;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&lt;p&gt;</a:t>
            </a:r>
            <a:r>
              <a:rPr lang="en-US" dirty="0">
                <a:latin typeface="Consolas" panose="020B0609020204030204" pitchFamily="49" charset="0"/>
              </a:rPr>
              <a:t>All elements are selected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&lt;/p&gt;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2D495B-ED52-512A-8C91-E21425268FA0}"/>
              </a:ext>
            </a:extLst>
          </p:cNvPr>
          <p:cNvSpPr txBox="1"/>
          <p:nvPr/>
        </p:nvSpPr>
        <p:spPr>
          <a:xfrm>
            <a:off x="6624374" y="4226625"/>
            <a:ext cx="5065273" cy="1398203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&lt;h1 </a:t>
            </a:r>
            <a:r>
              <a:rPr lang="en-US" dirty="0">
                <a:latin typeface="Consolas" panose="020B0609020204030204" pitchFamily="49" charset="0"/>
              </a:rPr>
              <a:t>class=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"main center"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&lt;/h1&gt;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&lt;p&gt;</a:t>
            </a:r>
            <a:r>
              <a:rPr lang="en-US" dirty="0">
                <a:latin typeface="Consolas" panose="020B0609020204030204" pitchFamily="49" charset="0"/>
              </a:rPr>
              <a:t>All p tags and h1 elements that have the "main" class get the same property values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&lt;/p&gt;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EFA9C7-2A4B-F399-1E80-16B67B81B0C1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287333"/>
            <a:ext cx="528375" cy="1"/>
          </a:xfrm>
          <a:prstGeom prst="straightConnector1">
            <a:avLst/>
          </a:prstGeom>
          <a:ln w="19050">
            <a:solidFill>
              <a:srgbClr val="008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869A88-A6AA-71C1-0C82-8C45C49B79C0}"/>
              </a:ext>
            </a:extLst>
          </p:cNvPr>
          <p:cNvCxnSpPr>
            <a:cxnSpLocks/>
          </p:cNvCxnSpPr>
          <p:nvPr/>
        </p:nvCxnSpPr>
        <p:spPr>
          <a:xfrm flipH="1">
            <a:off x="6095999" y="4427128"/>
            <a:ext cx="528375" cy="0"/>
          </a:xfrm>
          <a:prstGeom prst="straightConnector1">
            <a:avLst/>
          </a:prstGeom>
          <a:ln w="19050">
            <a:solidFill>
              <a:srgbClr val="008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BBF554-1F77-F464-71F4-1F8C30966924}"/>
              </a:ext>
            </a:extLst>
          </p:cNvPr>
          <p:cNvSpPr txBox="1"/>
          <p:nvPr/>
        </p:nvSpPr>
        <p:spPr>
          <a:xfrm>
            <a:off x="581192" y="3323375"/>
            <a:ext cx="2055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 combination:</a:t>
            </a:r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B7838F-A336-B6BA-4E79-71F5DB995B4F}"/>
              </a:ext>
            </a:extLst>
          </p:cNvPr>
          <p:cNvSpPr txBox="1"/>
          <p:nvPr/>
        </p:nvSpPr>
        <p:spPr>
          <a:xfrm>
            <a:off x="3091543" y="3323375"/>
            <a:ext cx="3004458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p#title.center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C17287-E6E5-2D5F-9697-52DF37732AB9}"/>
              </a:ext>
            </a:extLst>
          </p:cNvPr>
          <p:cNvSpPr txBox="1"/>
          <p:nvPr/>
        </p:nvSpPr>
        <p:spPr>
          <a:xfrm>
            <a:off x="6624375" y="3323375"/>
            <a:ext cx="5065273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&lt;p </a:t>
            </a:r>
            <a:r>
              <a:rPr lang="en-US" dirty="0">
                <a:latin typeface="Consolas" panose="020B0609020204030204" pitchFamily="49" charset="0"/>
              </a:rPr>
              <a:t>id=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"title"</a:t>
            </a:r>
            <a:r>
              <a:rPr lang="en-US" dirty="0">
                <a:latin typeface="Consolas" panose="020B0609020204030204" pitchFamily="49" charset="0"/>
              </a:rPr>
              <a:t> class=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"center"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&lt;/p&gt;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0FEDD6-68EC-8F0D-9FCA-25958DA304AA}"/>
              </a:ext>
            </a:extLst>
          </p:cNvPr>
          <p:cNvCxnSpPr>
            <a:cxnSpLocks/>
          </p:cNvCxnSpPr>
          <p:nvPr/>
        </p:nvCxnSpPr>
        <p:spPr>
          <a:xfrm flipH="1">
            <a:off x="6096000" y="3490023"/>
            <a:ext cx="528375" cy="0"/>
          </a:xfrm>
          <a:prstGeom prst="straightConnector1">
            <a:avLst/>
          </a:prstGeom>
          <a:ln w="19050">
            <a:solidFill>
              <a:srgbClr val="008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21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4" grpId="0" animBg="1"/>
      <p:bldP spid="7" grpId="0"/>
      <p:bldP spid="10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Attribute Selectors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2256"/>
            <a:ext cx="1986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Have attribute:</a:t>
            </a:r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EF6D6-4ED2-306F-E951-85923EF6B564}"/>
              </a:ext>
            </a:extLst>
          </p:cNvPr>
          <p:cNvSpPr txBox="1"/>
          <p:nvPr/>
        </p:nvSpPr>
        <p:spPr>
          <a:xfrm>
            <a:off x="3004457" y="2086829"/>
            <a:ext cx="3091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[type]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155EC-BBC5-6EFA-7573-DF5E076613EA}"/>
              </a:ext>
            </a:extLst>
          </p:cNvPr>
          <p:cNvSpPr txBox="1"/>
          <p:nvPr/>
        </p:nvSpPr>
        <p:spPr>
          <a:xfrm>
            <a:off x="581191" y="2835195"/>
            <a:ext cx="2052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 combination:</a:t>
            </a:r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301A-B937-80C9-B030-3A9A3D9CFF78}"/>
              </a:ext>
            </a:extLst>
          </p:cNvPr>
          <p:cNvSpPr txBox="1"/>
          <p:nvPr/>
        </p:nvSpPr>
        <p:spPr>
          <a:xfrm>
            <a:off x="3004456" y="2835195"/>
            <a:ext cx="3091543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input.rev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[type]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753E2-62E0-57C9-4432-D1967EC240E4}"/>
              </a:ext>
            </a:extLst>
          </p:cNvPr>
          <p:cNvSpPr txBox="1"/>
          <p:nvPr/>
        </p:nvSpPr>
        <p:spPr>
          <a:xfrm>
            <a:off x="6624374" y="2086829"/>
            <a:ext cx="5065273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&lt;input </a:t>
            </a:r>
            <a:r>
              <a:rPr lang="en-US" dirty="0">
                <a:latin typeface="Consolas" panose="020B0609020204030204" pitchFamily="49" charset="0"/>
              </a:rPr>
              <a:t>type=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"text"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2D495B-ED52-512A-8C91-E21425268FA0}"/>
              </a:ext>
            </a:extLst>
          </p:cNvPr>
          <p:cNvSpPr txBox="1"/>
          <p:nvPr/>
        </p:nvSpPr>
        <p:spPr>
          <a:xfrm>
            <a:off x="6624374" y="2835195"/>
            <a:ext cx="5065273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&lt;input </a:t>
            </a:r>
            <a:r>
              <a:rPr lang="en-US" dirty="0">
                <a:latin typeface="Consolas" panose="020B0609020204030204" pitchFamily="49" charset="0"/>
              </a:rPr>
              <a:t>class=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"rev"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type=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"email"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EFA9C7-2A4B-F399-1E80-16B67B81B0C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096000" y="2287333"/>
            <a:ext cx="528374" cy="0"/>
          </a:xfrm>
          <a:prstGeom prst="straightConnector1">
            <a:avLst/>
          </a:prstGeom>
          <a:ln w="19050">
            <a:solidFill>
              <a:srgbClr val="008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869A88-A6AA-71C1-0C82-8C45C49B79C0}"/>
              </a:ext>
            </a:extLst>
          </p:cNvPr>
          <p:cNvCxnSpPr>
            <a:cxnSpLocks/>
          </p:cNvCxnSpPr>
          <p:nvPr/>
        </p:nvCxnSpPr>
        <p:spPr>
          <a:xfrm flipH="1">
            <a:off x="6095999" y="3035698"/>
            <a:ext cx="528375" cy="0"/>
          </a:xfrm>
          <a:prstGeom prst="straightConnector1">
            <a:avLst/>
          </a:prstGeom>
          <a:ln w="19050">
            <a:solidFill>
              <a:srgbClr val="008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F94E1A-6742-C9DC-7033-7438B52E315A}"/>
              </a:ext>
            </a:extLst>
          </p:cNvPr>
          <p:cNvSpPr txBox="1"/>
          <p:nvPr/>
        </p:nvSpPr>
        <p:spPr>
          <a:xfrm>
            <a:off x="581192" y="3594501"/>
            <a:ext cx="2045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Attribute value:</a:t>
            </a:r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E718E-C676-5CFC-34DB-A2057A81D0A7}"/>
              </a:ext>
            </a:extLst>
          </p:cNvPr>
          <p:cNvSpPr txBox="1"/>
          <p:nvPr/>
        </p:nvSpPr>
        <p:spPr>
          <a:xfrm>
            <a:off x="3004457" y="3594501"/>
            <a:ext cx="3091543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[type="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"]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94DEAE-E946-5868-1F2B-4A4ABA47E2A7}"/>
              </a:ext>
            </a:extLst>
          </p:cNvPr>
          <p:cNvSpPr txBox="1"/>
          <p:nvPr/>
        </p:nvSpPr>
        <p:spPr>
          <a:xfrm>
            <a:off x="6624375" y="3594501"/>
            <a:ext cx="5065273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&lt;input </a:t>
            </a:r>
            <a:r>
              <a:rPr lang="en-US" dirty="0">
                <a:latin typeface="Consolas" panose="020B0609020204030204" pitchFamily="49" charset="0"/>
              </a:rPr>
              <a:t>type=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812C44-60B6-CB2A-2957-D1D847F8206F}"/>
              </a:ext>
            </a:extLst>
          </p:cNvPr>
          <p:cNvCxnSpPr>
            <a:cxnSpLocks/>
          </p:cNvCxnSpPr>
          <p:nvPr/>
        </p:nvCxnSpPr>
        <p:spPr>
          <a:xfrm flipH="1">
            <a:off x="6096000" y="3795004"/>
            <a:ext cx="528375" cy="0"/>
          </a:xfrm>
          <a:prstGeom prst="straightConnector1">
            <a:avLst/>
          </a:prstGeom>
          <a:ln w="19050">
            <a:solidFill>
              <a:srgbClr val="008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72777E-5DEF-0FA2-66D0-6146CB82AAB5}"/>
              </a:ext>
            </a:extLst>
          </p:cNvPr>
          <p:cNvSpPr txBox="1"/>
          <p:nvPr/>
        </p:nvSpPr>
        <p:spPr>
          <a:xfrm>
            <a:off x="581191" y="4341970"/>
            <a:ext cx="2198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Space separated:</a:t>
            </a:r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700BAD-088D-7DD3-710C-0A72B92682E2}"/>
              </a:ext>
            </a:extLst>
          </p:cNvPr>
          <p:cNvSpPr txBox="1"/>
          <p:nvPr/>
        </p:nvSpPr>
        <p:spPr>
          <a:xfrm>
            <a:off x="3004456" y="4341970"/>
            <a:ext cx="3091543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[title~="Web"]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F0E1F8-0586-53E8-491A-770225A7F938}"/>
              </a:ext>
            </a:extLst>
          </p:cNvPr>
          <p:cNvSpPr txBox="1"/>
          <p:nvPr/>
        </p:nvSpPr>
        <p:spPr>
          <a:xfrm>
            <a:off x="6624374" y="4341970"/>
            <a:ext cx="5065273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abbr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title=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"World Wide Web"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B608BF-B4EA-5794-BF40-87BFBEE9F777}"/>
              </a:ext>
            </a:extLst>
          </p:cNvPr>
          <p:cNvCxnSpPr>
            <a:cxnSpLocks/>
          </p:cNvCxnSpPr>
          <p:nvPr/>
        </p:nvCxnSpPr>
        <p:spPr>
          <a:xfrm flipH="1">
            <a:off x="6095999" y="4542473"/>
            <a:ext cx="528375" cy="0"/>
          </a:xfrm>
          <a:prstGeom prst="straightConnector1">
            <a:avLst/>
          </a:prstGeom>
          <a:ln w="19050">
            <a:solidFill>
              <a:srgbClr val="008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6BBC132-2F26-3EE9-B148-2E456826FD5E}"/>
              </a:ext>
            </a:extLst>
          </p:cNvPr>
          <p:cNvSpPr txBox="1"/>
          <p:nvPr/>
        </p:nvSpPr>
        <p:spPr>
          <a:xfrm>
            <a:off x="581191" y="5847848"/>
            <a:ext cx="2139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Case insensitive:</a:t>
            </a:r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37A552-7070-A18F-15C0-DBAC6C907624}"/>
              </a:ext>
            </a:extLst>
          </p:cNvPr>
          <p:cNvSpPr txBox="1"/>
          <p:nvPr/>
        </p:nvSpPr>
        <p:spPr>
          <a:xfrm>
            <a:off x="3004456" y="5847848"/>
            <a:ext cx="3091543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[value="del"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4AE016-FA53-9239-6A0D-6DFB6F569014}"/>
              </a:ext>
            </a:extLst>
          </p:cNvPr>
          <p:cNvSpPr txBox="1"/>
          <p:nvPr/>
        </p:nvSpPr>
        <p:spPr>
          <a:xfrm>
            <a:off x="6624374" y="5847848"/>
            <a:ext cx="5065273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&lt;input </a:t>
            </a:r>
            <a:r>
              <a:rPr lang="en-US" dirty="0">
                <a:latin typeface="Consolas" panose="020B0609020204030204" pitchFamily="49" charset="0"/>
              </a:rPr>
              <a:t>type=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"button" </a:t>
            </a:r>
            <a:r>
              <a:rPr lang="en-US" dirty="0">
                <a:latin typeface="Consolas" panose="020B0609020204030204" pitchFamily="49" charset="0"/>
              </a:rPr>
              <a:t>value=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"DEL"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9AEDE5-F6DA-1363-010C-3BC4C3FF2E13}"/>
              </a:ext>
            </a:extLst>
          </p:cNvPr>
          <p:cNvCxnSpPr>
            <a:cxnSpLocks/>
          </p:cNvCxnSpPr>
          <p:nvPr/>
        </p:nvCxnSpPr>
        <p:spPr>
          <a:xfrm flipH="1">
            <a:off x="6095999" y="6048351"/>
            <a:ext cx="528375" cy="0"/>
          </a:xfrm>
          <a:prstGeom prst="straightConnector1">
            <a:avLst/>
          </a:prstGeom>
          <a:ln w="19050">
            <a:solidFill>
              <a:srgbClr val="008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4A4C0C-576C-DC30-31DB-CEF5B1AD1BDC}"/>
              </a:ext>
            </a:extLst>
          </p:cNvPr>
          <p:cNvSpPr txBox="1"/>
          <p:nvPr/>
        </p:nvSpPr>
        <p:spPr>
          <a:xfrm>
            <a:off x="581191" y="5088542"/>
            <a:ext cx="2392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Hyphen separated:</a:t>
            </a:r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DF23D-4C47-5A71-9D69-4456031EE7A3}"/>
              </a:ext>
            </a:extLst>
          </p:cNvPr>
          <p:cNvSpPr txBox="1"/>
          <p:nvPr/>
        </p:nvSpPr>
        <p:spPr>
          <a:xfrm>
            <a:off x="3004456" y="5088542"/>
            <a:ext cx="3091543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[class|="top"]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860461-2851-EBCD-BD1E-B0A714C75C07}"/>
              </a:ext>
            </a:extLst>
          </p:cNvPr>
          <p:cNvSpPr txBox="1"/>
          <p:nvPr/>
        </p:nvSpPr>
        <p:spPr>
          <a:xfrm>
            <a:off x="6624374" y="5088542"/>
            <a:ext cx="5065273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&lt;p </a:t>
            </a:r>
            <a:r>
              <a:rPr lang="en-US" dirty="0">
                <a:latin typeface="Consolas" panose="020B0609020204030204" pitchFamily="49" charset="0"/>
              </a:rPr>
              <a:t>class=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"top-panel"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&lt;/p&gt;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EA8A8E-ACE9-47A4-B7D5-2870C3526759}"/>
              </a:ext>
            </a:extLst>
          </p:cNvPr>
          <p:cNvCxnSpPr>
            <a:cxnSpLocks/>
          </p:cNvCxnSpPr>
          <p:nvPr/>
        </p:nvCxnSpPr>
        <p:spPr>
          <a:xfrm flipH="1">
            <a:off x="6095999" y="5289045"/>
            <a:ext cx="528375" cy="0"/>
          </a:xfrm>
          <a:prstGeom prst="straightConnector1">
            <a:avLst/>
          </a:prstGeom>
          <a:ln w="19050">
            <a:solidFill>
              <a:srgbClr val="008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8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4" grpId="0" animBg="1"/>
      <p:bldP spid="6" grpId="0"/>
      <p:bldP spid="7" grpId="0" animBg="1"/>
      <p:bldP spid="10" grpId="0" animBg="1"/>
      <p:bldP spid="17" grpId="0"/>
      <p:bldP spid="18" grpId="0" animBg="1"/>
      <p:bldP spid="20" grpId="0" animBg="1"/>
      <p:bldP spid="24" grpId="0"/>
      <p:bldP spid="25" grpId="0" animBg="1"/>
      <p:bldP spid="26" grpId="0" animBg="1"/>
      <p:bldP spid="28" grpId="0"/>
      <p:bldP spid="29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Attribute Selectors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2256"/>
            <a:ext cx="1611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Starts with:</a:t>
            </a:r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EF6D6-4ED2-306F-E951-85923EF6B564}"/>
              </a:ext>
            </a:extLst>
          </p:cNvPr>
          <p:cNvSpPr txBox="1"/>
          <p:nvPr/>
        </p:nvSpPr>
        <p:spPr>
          <a:xfrm>
            <a:off x="3004457" y="2086829"/>
            <a:ext cx="3091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[class^="left"]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155EC-BBC5-6EFA-7573-DF5E076613EA}"/>
              </a:ext>
            </a:extLst>
          </p:cNvPr>
          <p:cNvSpPr txBox="1"/>
          <p:nvPr/>
        </p:nvSpPr>
        <p:spPr>
          <a:xfrm>
            <a:off x="581191" y="2835195"/>
            <a:ext cx="1500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Ends with:</a:t>
            </a:r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301A-B937-80C9-B030-3A9A3D9CFF78}"/>
              </a:ext>
            </a:extLst>
          </p:cNvPr>
          <p:cNvSpPr txBox="1"/>
          <p:nvPr/>
        </p:nvSpPr>
        <p:spPr>
          <a:xfrm>
            <a:off x="3004456" y="2835195"/>
            <a:ext cx="3091543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[class$="gap"]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753E2-62E0-57C9-4432-D1967EC240E4}"/>
              </a:ext>
            </a:extLst>
          </p:cNvPr>
          <p:cNvSpPr txBox="1"/>
          <p:nvPr/>
        </p:nvSpPr>
        <p:spPr>
          <a:xfrm>
            <a:off x="6624374" y="2086829"/>
            <a:ext cx="5065273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&lt;span </a:t>
            </a:r>
            <a:r>
              <a:rPr lang="en-US" dirty="0">
                <a:latin typeface="Consolas" panose="020B0609020204030204" pitchFamily="49" charset="0"/>
              </a:rPr>
              <a:t>class=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"leftmost"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&lt;/span&gt;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2D495B-ED52-512A-8C91-E21425268FA0}"/>
              </a:ext>
            </a:extLst>
          </p:cNvPr>
          <p:cNvSpPr txBox="1"/>
          <p:nvPr/>
        </p:nvSpPr>
        <p:spPr>
          <a:xfrm>
            <a:off x="6624374" y="2835195"/>
            <a:ext cx="5065273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&lt;span </a:t>
            </a:r>
            <a:r>
              <a:rPr lang="en-US" dirty="0">
                <a:latin typeface="Consolas" panose="020B0609020204030204" pitchFamily="49" charset="0"/>
              </a:rPr>
              <a:t>class=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rightgap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&lt;/span&gt;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EFA9C7-2A4B-F399-1E80-16B67B81B0C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096000" y="2287333"/>
            <a:ext cx="528374" cy="0"/>
          </a:xfrm>
          <a:prstGeom prst="straightConnector1">
            <a:avLst/>
          </a:prstGeom>
          <a:ln w="19050">
            <a:solidFill>
              <a:srgbClr val="008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869A88-A6AA-71C1-0C82-8C45C49B79C0}"/>
              </a:ext>
            </a:extLst>
          </p:cNvPr>
          <p:cNvCxnSpPr>
            <a:cxnSpLocks/>
          </p:cNvCxnSpPr>
          <p:nvPr/>
        </p:nvCxnSpPr>
        <p:spPr>
          <a:xfrm flipH="1">
            <a:off x="6095999" y="3035698"/>
            <a:ext cx="528375" cy="0"/>
          </a:xfrm>
          <a:prstGeom prst="straightConnector1">
            <a:avLst/>
          </a:prstGeom>
          <a:ln w="19050">
            <a:solidFill>
              <a:srgbClr val="008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F94E1A-6742-C9DC-7033-7438B52E315A}"/>
              </a:ext>
            </a:extLst>
          </p:cNvPr>
          <p:cNvSpPr txBox="1"/>
          <p:nvPr/>
        </p:nvSpPr>
        <p:spPr>
          <a:xfrm>
            <a:off x="581192" y="3594501"/>
            <a:ext cx="1392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Contains:</a:t>
            </a:r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E718E-C676-5CFC-34DB-A2057A81D0A7}"/>
              </a:ext>
            </a:extLst>
          </p:cNvPr>
          <p:cNvSpPr txBox="1"/>
          <p:nvPr/>
        </p:nvSpPr>
        <p:spPr>
          <a:xfrm>
            <a:off x="3004457" y="3594501"/>
            <a:ext cx="3091543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[class*="desc"]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94DEAE-E946-5868-1F2B-4A4ABA47E2A7}"/>
              </a:ext>
            </a:extLst>
          </p:cNvPr>
          <p:cNvSpPr txBox="1"/>
          <p:nvPr/>
        </p:nvSpPr>
        <p:spPr>
          <a:xfrm>
            <a:off x="6624375" y="3594501"/>
            <a:ext cx="5065273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&lt;span </a:t>
            </a:r>
            <a:r>
              <a:rPr lang="en-US" dirty="0">
                <a:latin typeface="Consolas" panose="020B0609020204030204" pitchFamily="49" charset="0"/>
              </a:rPr>
              <a:t>class=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"description"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&lt;/span&gt;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812C44-60B6-CB2A-2957-D1D847F8206F}"/>
              </a:ext>
            </a:extLst>
          </p:cNvPr>
          <p:cNvCxnSpPr>
            <a:cxnSpLocks/>
          </p:cNvCxnSpPr>
          <p:nvPr/>
        </p:nvCxnSpPr>
        <p:spPr>
          <a:xfrm flipH="1">
            <a:off x="6096000" y="3795004"/>
            <a:ext cx="528375" cy="0"/>
          </a:xfrm>
          <a:prstGeom prst="straightConnector1">
            <a:avLst/>
          </a:prstGeom>
          <a:ln w="19050">
            <a:solidFill>
              <a:srgbClr val="008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69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4" grpId="0" animBg="1"/>
      <p:bldP spid="6" grpId="0"/>
      <p:bldP spid="7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Combinator Selectors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2256"/>
            <a:ext cx="172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Descendant:</a:t>
            </a:r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EF6D6-4ED2-306F-E951-85923EF6B564}"/>
              </a:ext>
            </a:extLst>
          </p:cNvPr>
          <p:cNvSpPr txBox="1"/>
          <p:nvPr/>
        </p:nvSpPr>
        <p:spPr>
          <a:xfrm>
            <a:off x="3120571" y="2086829"/>
            <a:ext cx="2975430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nav.content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p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155EC-BBC5-6EFA-7573-DF5E076613EA}"/>
              </a:ext>
            </a:extLst>
          </p:cNvPr>
          <p:cNvSpPr txBox="1"/>
          <p:nvPr/>
        </p:nvSpPr>
        <p:spPr>
          <a:xfrm>
            <a:off x="581192" y="4331093"/>
            <a:ext cx="1903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Child selector:</a:t>
            </a:r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301A-B937-80C9-B030-3A9A3D9CFF78}"/>
              </a:ext>
            </a:extLst>
          </p:cNvPr>
          <p:cNvSpPr txBox="1"/>
          <p:nvPr/>
        </p:nvSpPr>
        <p:spPr>
          <a:xfrm>
            <a:off x="3120570" y="4330196"/>
            <a:ext cx="2975430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main&gt;h1 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753E2-62E0-57C9-4432-D1967EC240E4}"/>
              </a:ext>
            </a:extLst>
          </p:cNvPr>
          <p:cNvSpPr txBox="1"/>
          <p:nvPr/>
        </p:nvSpPr>
        <p:spPr>
          <a:xfrm>
            <a:off x="6624374" y="2086829"/>
            <a:ext cx="5065273" cy="2063001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&lt;nav </a:t>
            </a:r>
            <a:r>
              <a:rPr lang="en-US" dirty="0">
                <a:latin typeface="Consolas" panose="020B0609020204030204" pitchFamily="49" charset="0"/>
              </a:rPr>
              <a:t>class=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"content"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&lt;p&gt;</a:t>
            </a:r>
            <a:r>
              <a:rPr lang="en-US" dirty="0">
                <a:latin typeface="Consolas" panose="020B0609020204030204" pitchFamily="49" charset="0"/>
              </a:rPr>
              <a:t>This element is selected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&lt;/p&gt;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&lt;div&gt;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&lt;p&gt;</a:t>
            </a:r>
            <a:r>
              <a:rPr lang="en-US" dirty="0">
                <a:latin typeface="Consolas" panose="020B0609020204030204" pitchFamily="49" charset="0"/>
              </a:rPr>
              <a:t>And so is this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&lt;/p&gt;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&lt;/nav&gt;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2D495B-ED52-512A-8C91-E21425268FA0}"/>
              </a:ext>
            </a:extLst>
          </p:cNvPr>
          <p:cNvSpPr txBox="1"/>
          <p:nvPr/>
        </p:nvSpPr>
        <p:spPr>
          <a:xfrm>
            <a:off x="6624375" y="4330196"/>
            <a:ext cx="5065273" cy="2395399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&lt;main&gt;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&lt;h1&gt;</a:t>
            </a:r>
            <a:r>
              <a:rPr lang="en-US" dirty="0">
                <a:latin typeface="Consolas" panose="020B0609020204030204" pitchFamily="49" charset="0"/>
              </a:rPr>
              <a:t>This element is selected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&lt;/h1&gt;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&lt;div&gt;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&lt;h1&gt;</a:t>
            </a:r>
            <a:r>
              <a:rPr lang="en-US" dirty="0">
                <a:latin typeface="Consolas" panose="020B0609020204030204" pitchFamily="49" charset="0"/>
              </a:rPr>
              <a:t>Not selected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&lt;/h1&gt;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&lt;h1&gt;</a:t>
            </a:r>
            <a:r>
              <a:rPr lang="en-US" dirty="0">
                <a:latin typeface="Consolas" panose="020B0609020204030204" pitchFamily="49" charset="0"/>
              </a:rPr>
              <a:t>Also selected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&lt;/h1&gt;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&lt;/nav&gt;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EFA9C7-2A4B-F399-1E80-16B67B81B0C1}"/>
              </a:ext>
            </a:extLst>
          </p:cNvPr>
          <p:cNvCxnSpPr>
            <a:cxnSpLocks/>
          </p:cNvCxnSpPr>
          <p:nvPr/>
        </p:nvCxnSpPr>
        <p:spPr>
          <a:xfrm flipH="1">
            <a:off x="6096000" y="2282311"/>
            <a:ext cx="528375" cy="5022"/>
          </a:xfrm>
          <a:prstGeom prst="straightConnector1">
            <a:avLst/>
          </a:prstGeom>
          <a:ln w="19050">
            <a:solidFill>
              <a:srgbClr val="008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869A88-A6AA-71C1-0C82-8C45C49B79C0}"/>
              </a:ext>
            </a:extLst>
          </p:cNvPr>
          <p:cNvCxnSpPr>
            <a:cxnSpLocks/>
          </p:cNvCxnSpPr>
          <p:nvPr/>
        </p:nvCxnSpPr>
        <p:spPr>
          <a:xfrm flipH="1">
            <a:off x="6096000" y="4530699"/>
            <a:ext cx="528375" cy="0"/>
          </a:xfrm>
          <a:prstGeom prst="straightConnector1">
            <a:avLst/>
          </a:prstGeom>
          <a:ln w="19050">
            <a:solidFill>
              <a:srgbClr val="008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9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Combinator Selectors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2256"/>
            <a:ext cx="2155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Adjacent Sibling:</a:t>
            </a:r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EF6D6-4ED2-306F-E951-85923EF6B564}"/>
              </a:ext>
            </a:extLst>
          </p:cNvPr>
          <p:cNvSpPr txBox="1"/>
          <p:nvPr/>
        </p:nvSpPr>
        <p:spPr>
          <a:xfrm>
            <a:off x="3120571" y="2086829"/>
            <a:ext cx="2975430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article#post+p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155EC-BBC5-6EFA-7573-DF5E076613EA}"/>
              </a:ext>
            </a:extLst>
          </p:cNvPr>
          <p:cNvSpPr txBox="1"/>
          <p:nvPr/>
        </p:nvSpPr>
        <p:spPr>
          <a:xfrm>
            <a:off x="581192" y="4331093"/>
            <a:ext cx="2051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General Sibling:</a:t>
            </a:r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301A-B937-80C9-B030-3A9A3D9CFF78}"/>
              </a:ext>
            </a:extLst>
          </p:cNvPr>
          <p:cNvSpPr txBox="1"/>
          <p:nvPr/>
        </p:nvSpPr>
        <p:spPr>
          <a:xfrm>
            <a:off x="3120570" y="4330196"/>
            <a:ext cx="2975430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article#post~p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... 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753E2-62E0-57C9-4432-D1967EC240E4}"/>
              </a:ext>
            </a:extLst>
          </p:cNvPr>
          <p:cNvSpPr txBox="1"/>
          <p:nvPr/>
        </p:nvSpPr>
        <p:spPr>
          <a:xfrm>
            <a:off x="6624374" y="2086829"/>
            <a:ext cx="5065273" cy="2063001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&lt;article </a:t>
            </a:r>
            <a:r>
              <a:rPr lang="en-US" dirty="0">
                <a:latin typeface="Consolas" panose="020B0609020204030204" pitchFamily="49" charset="0"/>
              </a:rPr>
              <a:t>id=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"post"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&lt;p&gt;</a:t>
            </a:r>
            <a:r>
              <a:rPr lang="en-US" dirty="0">
                <a:latin typeface="Consolas" panose="020B0609020204030204" pitchFamily="49" charset="0"/>
              </a:rPr>
              <a:t>Not selected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&lt;/p&gt;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&lt;/article&gt;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&lt;h2&gt;</a:t>
            </a:r>
            <a:r>
              <a:rPr lang="en-US" dirty="0">
                <a:latin typeface="Consolas" panose="020B0609020204030204" pitchFamily="49" charset="0"/>
              </a:rPr>
              <a:t>Heading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&lt;/h2&gt;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&lt;p&gt;</a:t>
            </a:r>
            <a:r>
              <a:rPr lang="en-US" dirty="0">
                <a:latin typeface="Consolas" panose="020B0609020204030204" pitchFamily="49" charset="0"/>
              </a:rPr>
              <a:t>This is selected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&lt;/p&gt;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&lt;p&gt;</a:t>
            </a:r>
            <a:r>
              <a:rPr lang="en-US" dirty="0">
                <a:latin typeface="Consolas" panose="020B0609020204030204" pitchFamily="49" charset="0"/>
              </a:rPr>
              <a:t>Not selected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&lt;/p&gt;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2D495B-ED52-512A-8C91-E21425268FA0}"/>
              </a:ext>
            </a:extLst>
          </p:cNvPr>
          <p:cNvSpPr txBox="1"/>
          <p:nvPr/>
        </p:nvSpPr>
        <p:spPr>
          <a:xfrm>
            <a:off x="6624375" y="4330196"/>
            <a:ext cx="5065273" cy="2063001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&lt;article </a:t>
            </a:r>
            <a:r>
              <a:rPr lang="en-US" dirty="0">
                <a:latin typeface="Consolas" panose="020B0609020204030204" pitchFamily="49" charset="0"/>
              </a:rPr>
              <a:t>id=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"post"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&lt;p&gt;</a:t>
            </a:r>
            <a:r>
              <a:rPr lang="en-US" dirty="0">
                <a:latin typeface="Consolas" panose="020B0609020204030204" pitchFamily="49" charset="0"/>
              </a:rPr>
              <a:t>Not selected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&lt;/p&gt;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&lt;/article&gt;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&lt;h2&gt;</a:t>
            </a:r>
            <a:r>
              <a:rPr lang="en-US" dirty="0">
                <a:latin typeface="Consolas" panose="020B0609020204030204" pitchFamily="49" charset="0"/>
              </a:rPr>
              <a:t>Heading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&lt;/h2&gt;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&lt;p&gt;</a:t>
            </a:r>
            <a:r>
              <a:rPr lang="en-US" dirty="0">
                <a:latin typeface="Consolas" panose="020B0609020204030204" pitchFamily="49" charset="0"/>
              </a:rPr>
              <a:t>This is selected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&lt;/p&gt;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&lt;p&gt;</a:t>
            </a:r>
            <a:r>
              <a:rPr lang="en-US" dirty="0">
                <a:latin typeface="Consolas" panose="020B0609020204030204" pitchFamily="49" charset="0"/>
              </a:rPr>
              <a:t>Selected as well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&lt;/p&gt;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EFA9C7-2A4B-F399-1E80-16B67B81B0C1}"/>
              </a:ext>
            </a:extLst>
          </p:cNvPr>
          <p:cNvCxnSpPr>
            <a:cxnSpLocks/>
          </p:cNvCxnSpPr>
          <p:nvPr/>
        </p:nvCxnSpPr>
        <p:spPr>
          <a:xfrm flipH="1">
            <a:off x="6096000" y="2282311"/>
            <a:ext cx="528375" cy="5022"/>
          </a:xfrm>
          <a:prstGeom prst="straightConnector1">
            <a:avLst/>
          </a:prstGeom>
          <a:ln w="19050">
            <a:solidFill>
              <a:srgbClr val="008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869A88-A6AA-71C1-0C82-8C45C49B79C0}"/>
              </a:ext>
            </a:extLst>
          </p:cNvPr>
          <p:cNvCxnSpPr>
            <a:cxnSpLocks/>
          </p:cNvCxnSpPr>
          <p:nvPr/>
        </p:nvCxnSpPr>
        <p:spPr>
          <a:xfrm flipH="1">
            <a:off x="6096000" y="4530699"/>
            <a:ext cx="528375" cy="0"/>
          </a:xfrm>
          <a:prstGeom prst="straightConnector1">
            <a:avLst/>
          </a:prstGeom>
          <a:ln w="19050">
            <a:solidFill>
              <a:srgbClr val="008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88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Selectors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9455602" cy="2653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 explored the first 3 main element selection categories: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Simple selectors (tag, id, class, universal, group, and their combination)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Attribute selectors (by attribute name and value using exact and containing matching)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Combinator selectors (descendant, direct children, adjacent and general siblings)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Pseudo-class selectors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Pseudo-element selectors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Pseudo-class and pseudo-elements will be explained later!</a:t>
            </a:r>
          </a:p>
        </p:txBody>
      </p:sp>
    </p:spTree>
    <p:extLst>
      <p:ext uri="{BB962C8B-B14F-4D97-AF65-F5344CB8AC3E}">
        <p14:creationId xmlns:p14="http://schemas.microsoft.com/office/powerpoint/2010/main" val="3817225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Color Properties</a:t>
            </a:r>
          </a:p>
        </p:txBody>
      </p:sp>
    </p:spTree>
    <p:extLst>
      <p:ext uri="{BB962C8B-B14F-4D97-AF65-F5344CB8AC3E}">
        <p14:creationId xmlns:p14="http://schemas.microsoft.com/office/powerpoint/2010/main" val="3698476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Colors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7024423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first CSS property that we saw was the text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color property value can be 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Color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RGB (Red Green Blue)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Hex (Hexadecimal)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HSL (Hue Saturation Lightness) value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There are more than 150 standard color names supported by CSS.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7E000A-7086-CE5F-B1D1-4AF29A55A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56" y="4625658"/>
            <a:ext cx="5029200" cy="16009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C7DB79-A21C-5FF2-0920-9056E1E9C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488" y="2921274"/>
            <a:ext cx="2560320" cy="3305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63FE3B-7962-C53E-348C-DE67D819CA0D}"/>
              </a:ext>
            </a:extLst>
          </p:cNvPr>
          <p:cNvSpPr txBox="1"/>
          <p:nvPr/>
        </p:nvSpPr>
        <p:spPr>
          <a:xfrm>
            <a:off x="5800167" y="5857297"/>
            <a:ext cx="241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(Inline CSS is used here)</a:t>
            </a:r>
          </a:p>
        </p:txBody>
      </p:sp>
    </p:spTree>
    <p:extLst>
      <p:ext uri="{BB962C8B-B14F-4D97-AF65-F5344CB8AC3E}">
        <p14:creationId xmlns:p14="http://schemas.microsoft.com/office/powerpoint/2010/main" val="217578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Colors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265AD-8F8E-C633-475D-405A6D5FC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29" y="1952557"/>
            <a:ext cx="3291840" cy="2352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BA4FDF-1A6D-CA74-B362-C04C4BDB1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728" y="3634454"/>
            <a:ext cx="7498080" cy="29250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75D834-6CD4-7D09-1A4F-F85DED17319B}"/>
              </a:ext>
            </a:extLst>
          </p:cNvPr>
          <p:cNvSpPr txBox="1"/>
          <p:nvPr/>
        </p:nvSpPr>
        <p:spPr>
          <a:xfrm>
            <a:off x="3800469" y="2038555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(Internal CSS)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81415D-BCD8-3357-FE34-B4B90313B77A}"/>
              </a:ext>
            </a:extLst>
          </p:cNvPr>
          <p:cNvSpPr txBox="1"/>
          <p:nvPr/>
        </p:nvSpPr>
        <p:spPr>
          <a:xfrm>
            <a:off x="2631425" y="6087589"/>
            <a:ext cx="148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(External CSS)</a:t>
            </a:r>
          </a:p>
        </p:txBody>
      </p:sp>
    </p:spTree>
    <p:extLst>
      <p:ext uri="{BB962C8B-B14F-4D97-AF65-F5344CB8AC3E}">
        <p14:creationId xmlns:p14="http://schemas.microsoft.com/office/powerpoint/2010/main" val="1401591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ACCD5D-1561-45F0-8A5C-196BD7DD4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8640"/>
            <a:ext cx="5644870" cy="796956"/>
          </a:xfrm>
        </p:spPr>
        <p:txBody>
          <a:bodyPr>
            <a:normAutofit/>
          </a:bodyPr>
          <a:lstStyle/>
          <a:p>
            <a:r>
              <a:rPr lang="en-US" sz="4400" cap="none" dirty="0"/>
              <a:t>A Short Review…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FB31BC-B73A-ACB4-9ED2-7D436768D8BA}"/>
              </a:ext>
            </a:extLst>
          </p:cNvPr>
          <p:cNvSpPr txBox="1"/>
          <p:nvPr/>
        </p:nvSpPr>
        <p:spPr>
          <a:xfrm>
            <a:off x="826993" y="1565926"/>
            <a:ext cx="7725336" cy="4132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7432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Hypertext Markup Language</a:t>
            </a:r>
          </a:p>
          <a:p>
            <a:pPr marL="342900" indent="-27432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Elements, opening and closing tags, content</a:t>
            </a:r>
          </a:p>
          <a:p>
            <a:pPr marL="342900" indent="-27432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Nested elements, void elements</a:t>
            </a:r>
          </a:p>
          <a:p>
            <a:pPr marL="342900" indent="-27432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Attributes, global attributes</a:t>
            </a:r>
          </a:p>
          <a:p>
            <a:pPr marL="342900" indent="-27432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Comments, XHTML</a:t>
            </a:r>
          </a:p>
          <a:p>
            <a:pPr marL="342900" indent="-27432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Page anatomy (html, head, body)</a:t>
            </a:r>
          </a:p>
          <a:p>
            <a:pPr marL="342900" indent="-27432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Metadata</a:t>
            </a:r>
          </a:p>
          <a:p>
            <a:pPr marL="342900" indent="-27432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Body</a:t>
            </a:r>
          </a:p>
          <a:p>
            <a:pPr marL="342900" indent="-27432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Semantic tags</a:t>
            </a:r>
          </a:p>
          <a:p>
            <a:pPr marL="342900" indent="-27432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Forms and inputs</a:t>
            </a:r>
          </a:p>
        </p:txBody>
      </p:sp>
    </p:spTree>
    <p:extLst>
      <p:ext uri="{BB962C8B-B14F-4D97-AF65-F5344CB8AC3E}">
        <p14:creationId xmlns:p14="http://schemas.microsoft.com/office/powerpoint/2010/main" val="318638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RGB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8289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RGB color is made of 3 numbers in the range of 0 to 255: red, green, and blue.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CBAB5-2755-A4CB-96C4-0E5DF22F84AF}"/>
              </a:ext>
            </a:extLst>
          </p:cNvPr>
          <p:cNvSpPr txBox="1"/>
          <p:nvPr/>
        </p:nvSpPr>
        <p:spPr>
          <a:xfrm>
            <a:off x="667656" y="2708180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(255 0 0);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ED66A0-ED4A-F729-BAB8-9A12030B227D}"/>
              </a:ext>
            </a:extLst>
          </p:cNvPr>
          <p:cNvSpPr/>
          <p:nvPr/>
        </p:nvSpPr>
        <p:spPr>
          <a:xfrm>
            <a:off x="4071257" y="2708180"/>
            <a:ext cx="400110" cy="40011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B8CB3-DAEF-9FAC-2EBA-6DF36073188C}"/>
              </a:ext>
            </a:extLst>
          </p:cNvPr>
          <p:cNvSpPr txBox="1"/>
          <p:nvPr/>
        </p:nvSpPr>
        <p:spPr>
          <a:xfrm>
            <a:off x="667656" y="3329531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(0 255 0);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6DCD7-24E3-F4AC-84BB-0FABCE72F821}"/>
              </a:ext>
            </a:extLst>
          </p:cNvPr>
          <p:cNvSpPr/>
          <p:nvPr/>
        </p:nvSpPr>
        <p:spPr>
          <a:xfrm>
            <a:off x="4071257" y="3329531"/>
            <a:ext cx="400110" cy="400110"/>
          </a:xfrm>
          <a:prstGeom prst="rect">
            <a:avLst/>
          </a:prstGeom>
          <a:solidFill>
            <a:srgbClr val="00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95787C-9394-6A0F-FCB1-6F1EAF82260A}"/>
              </a:ext>
            </a:extLst>
          </p:cNvPr>
          <p:cNvSpPr txBox="1"/>
          <p:nvPr/>
        </p:nvSpPr>
        <p:spPr>
          <a:xfrm>
            <a:off x="667656" y="3950882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(0 0 255);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623578-1C9F-EC66-0B4D-42015AB99403}"/>
              </a:ext>
            </a:extLst>
          </p:cNvPr>
          <p:cNvSpPr/>
          <p:nvPr/>
        </p:nvSpPr>
        <p:spPr>
          <a:xfrm>
            <a:off x="4071257" y="3950882"/>
            <a:ext cx="400110" cy="400110"/>
          </a:xfrm>
          <a:prstGeom prst="rect">
            <a:avLst/>
          </a:prstGeom>
          <a:solidFill>
            <a:srgbClr val="0000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1EB50-7ABF-6676-C8B1-C524E372B32F}"/>
              </a:ext>
            </a:extLst>
          </p:cNvPr>
          <p:cNvSpPr txBox="1"/>
          <p:nvPr/>
        </p:nvSpPr>
        <p:spPr>
          <a:xfrm>
            <a:off x="667656" y="4572233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(0 0 0);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D9487E-E167-B022-D242-44C1A88D0F36}"/>
              </a:ext>
            </a:extLst>
          </p:cNvPr>
          <p:cNvSpPr/>
          <p:nvPr/>
        </p:nvSpPr>
        <p:spPr>
          <a:xfrm>
            <a:off x="4071257" y="4572233"/>
            <a:ext cx="400110" cy="40011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605431-CC09-6C56-F702-0A5825FDC3B6}"/>
              </a:ext>
            </a:extLst>
          </p:cNvPr>
          <p:cNvSpPr txBox="1"/>
          <p:nvPr/>
        </p:nvSpPr>
        <p:spPr>
          <a:xfrm>
            <a:off x="667656" y="5193584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(255 255 255);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198B94-7665-A3A3-0394-9585097573EA}"/>
              </a:ext>
            </a:extLst>
          </p:cNvPr>
          <p:cNvSpPr/>
          <p:nvPr/>
        </p:nvSpPr>
        <p:spPr>
          <a:xfrm>
            <a:off x="4071257" y="5193584"/>
            <a:ext cx="40011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E9F53D-4CF3-9F69-7256-FCF42311CBF3}"/>
              </a:ext>
            </a:extLst>
          </p:cNvPr>
          <p:cNvSpPr txBox="1"/>
          <p:nvPr/>
        </p:nvSpPr>
        <p:spPr>
          <a:xfrm>
            <a:off x="5163456" y="2707283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(255 255 0);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39A361-323C-B37E-0ACE-8877FC601EA9}"/>
              </a:ext>
            </a:extLst>
          </p:cNvPr>
          <p:cNvSpPr/>
          <p:nvPr/>
        </p:nvSpPr>
        <p:spPr>
          <a:xfrm>
            <a:off x="8567057" y="2707283"/>
            <a:ext cx="400110" cy="40011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7778BC-502F-8AB9-77BC-B66D507712D8}"/>
              </a:ext>
            </a:extLst>
          </p:cNvPr>
          <p:cNvSpPr txBox="1"/>
          <p:nvPr/>
        </p:nvSpPr>
        <p:spPr>
          <a:xfrm>
            <a:off x="5163456" y="3328634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(0 255 255);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583864-BFA3-7F82-18AE-61B17F089540}"/>
              </a:ext>
            </a:extLst>
          </p:cNvPr>
          <p:cNvSpPr/>
          <p:nvPr/>
        </p:nvSpPr>
        <p:spPr>
          <a:xfrm>
            <a:off x="8567057" y="3328634"/>
            <a:ext cx="400110" cy="400110"/>
          </a:xfrm>
          <a:prstGeom prst="rect">
            <a:avLst/>
          </a:prstGeom>
          <a:solidFill>
            <a:srgbClr val="00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4AFD6E-6995-2B7B-3C48-188A1126AE6F}"/>
              </a:ext>
            </a:extLst>
          </p:cNvPr>
          <p:cNvSpPr txBox="1"/>
          <p:nvPr/>
        </p:nvSpPr>
        <p:spPr>
          <a:xfrm>
            <a:off x="5163456" y="3949985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(255 0 255);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2EC724-9069-E4C8-2E83-3DEC1F1EB6E9}"/>
              </a:ext>
            </a:extLst>
          </p:cNvPr>
          <p:cNvSpPr/>
          <p:nvPr/>
        </p:nvSpPr>
        <p:spPr>
          <a:xfrm>
            <a:off x="8567057" y="3949985"/>
            <a:ext cx="400110" cy="400110"/>
          </a:xfrm>
          <a:prstGeom prst="rect">
            <a:avLst/>
          </a:prstGeom>
          <a:solidFill>
            <a:srgbClr val="FF00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EF8DC1-311C-4D44-988C-5B59BCBF622F}"/>
              </a:ext>
            </a:extLst>
          </p:cNvPr>
          <p:cNvSpPr txBox="1"/>
          <p:nvPr/>
        </p:nvSpPr>
        <p:spPr>
          <a:xfrm>
            <a:off x="5163456" y="4571336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(200 200 200);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71C15E-00B9-8BF4-726F-47812C9F87AF}"/>
              </a:ext>
            </a:extLst>
          </p:cNvPr>
          <p:cNvSpPr/>
          <p:nvPr/>
        </p:nvSpPr>
        <p:spPr>
          <a:xfrm>
            <a:off x="8567057" y="4571336"/>
            <a:ext cx="400110" cy="400110"/>
          </a:xfrm>
          <a:prstGeom prst="rect">
            <a:avLst/>
          </a:prstGeom>
          <a:solidFill>
            <a:srgbClr val="C8C8C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D712C2-3529-6B9F-8F6D-6A01F23EDF8F}"/>
              </a:ext>
            </a:extLst>
          </p:cNvPr>
          <p:cNvSpPr txBox="1"/>
          <p:nvPr/>
        </p:nvSpPr>
        <p:spPr>
          <a:xfrm>
            <a:off x="5163456" y="5192687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(40 40 40);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55D1D4-43DA-6391-9CA3-0E87EE4968AA}"/>
              </a:ext>
            </a:extLst>
          </p:cNvPr>
          <p:cNvSpPr/>
          <p:nvPr/>
        </p:nvSpPr>
        <p:spPr>
          <a:xfrm>
            <a:off x="8567057" y="5192687"/>
            <a:ext cx="400110" cy="400110"/>
          </a:xfrm>
          <a:prstGeom prst="rect">
            <a:avLst/>
          </a:prstGeom>
          <a:solidFill>
            <a:srgbClr val="28282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331DAF-3DE1-0FEF-650F-4D647F18AA20}"/>
              </a:ext>
            </a:extLst>
          </p:cNvPr>
          <p:cNvSpPr txBox="1"/>
          <p:nvPr/>
        </p:nvSpPr>
        <p:spPr>
          <a:xfrm>
            <a:off x="667656" y="5814935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(128 128 128);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1529FD-6F7C-B761-B0F9-47EA19D90B1A}"/>
              </a:ext>
            </a:extLst>
          </p:cNvPr>
          <p:cNvSpPr/>
          <p:nvPr/>
        </p:nvSpPr>
        <p:spPr>
          <a:xfrm>
            <a:off x="4071257" y="5814935"/>
            <a:ext cx="400110" cy="400110"/>
          </a:xfrm>
          <a:prstGeom prst="rect">
            <a:avLst/>
          </a:prstGeom>
          <a:solidFill>
            <a:srgbClr val="7F7F7F"/>
          </a:solidFill>
          <a:ln w="19050"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2A98CD-F37D-C006-D976-57591555F7ED}"/>
              </a:ext>
            </a:extLst>
          </p:cNvPr>
          <p:cNvSpPr txBox="1"/>
          <p:nvPr/>
        </p:nvSpPr>
        <p:spPr>
          <a:xfrm>
            <a:off x="5163456" y="5814038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(52 154 250);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A5A855-9570-24FF-2D69-F5BAE1E2AC6C}"/>
              </a:ext>
            </a:extLst>
          </p:cNvPr>
          <p:cNvSpPr/>
          <p:nvPr/>
        </p:nvSpPr>
        <p:spPr>
          <a:xfrm>
            <a:off x="8567057" y="5814038"/>
            <a:ext cx="400110" cy="400110"/>
          </a:xfrm>
          <a:prstGeom prst="rect">
            <a:avLst/>
          </a:prstGeom>
          <a:solidFill>
            <a:srgbClr val="349A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1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RGB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5329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values can also be written using percentages.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CBAB5-2755-A4CB-96C4-0E5DF22F84AF}"/>
              </a:ext>
            </a:extLst>
          </p:cNvPr>
          <p:cNvSpPr txBox="1"/>
          <p:nvPr/>
        </p:nvSpPr>
        <p:spPr>
          <a:xfrm>
            <a:off x="667656" y="2605683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(100% 0 0);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ED66A0-ED4A-F729-BAB8-9A12030B227D}"/>
              </a:ext>
            </a:extLst>
          </p:cNvPr>
          <p:cNvSpPr/>
          <p:nvPr/>
        </p:nvSpPr>
        <p:spPr>
          <a:xfrm>
            <a:off x="4071257" y="2605683"/>
            <a:ext cx="400110" cy="40011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B8CB3-DAEF-9FAC-2EBA-6DF36073188C}"/>
              </a:ext>
            </a:extLst>
          </p:cNvPr>
          <p:cNvSpPr txBox="1"/>
          <p:nvPr/>
        </p:nvSpPr>
        <p:spPr>
          <a:xfrm>
            <a:off x="667656" y="3227034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(50% 180 0);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6DCD7-24E3-F4AC-84BB-0FABCE72F821}"/>
              </a:ext>
            </a:extLst>
          </p:cNvPr>
          <p:cNvSpPr/>
          <p:nvPr/>
        </p:nvSpPr>
        <p:spPr>
          <a:xfrm>
            <a:off x="4071257" y="3227034"/>
            <a:ext cx="400110" cy="400110"/>
          </a:xfrm>
          <a:prstGeom prst="rect">
            <a:avLst/>
          </a:prstGeom>
          <a:solidFill>
            <a:srgbClr val="80B4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B5F28-EAC5-4B21-FE84-5237323BCBCC}"/>
              </a:ext>
            </a:extLst>
          </p:cNvPr>
          <p:cNvSpPr txBox="1"/>
          <p:nvPr/>
        </p:nvSpPr>
        <p:spPr>
          <a:xfrm>
            <a:off x="581192" y="3970952"/>
            <a:ext cx="4880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old way of writing used to have commas: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9BF32B-CF3E-191A-E3C6-D30E8E658A66}"/>
              </a:ext>
            </a:extLst>
          </p:cNvPr>
          <p:cNvSpPr txBox="1"/>
          <p:nvPr/>
        </p:nvSpPr>
        <p:spPr>
          <a:xfrm>
            <a:off x="667656" y="4489806"/>
            <a:ext cx="33201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(52, 154, 250);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6C6FDF-6D18-FCA8-B0E4-5AB2D6B59272}"/>
              </a:ext>
            </a:extLst>
          </p:cNvPr>
          <p:cNvSpPr/>
          <p:nvPr/>
        </p:nvSpPr>
        <p:spPr>
          <a:xfrm>
            <a:off x="4172857" y="4489806"/>
            <a:ext cx="400110" cy="400110"/>
          </a:xfrm>
          <a:prstGeom prst="rect">
            <a:avLst/>
          </a:prstGeom>
          <a:solidFill>
            <a:srgbClr val="349A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02DA9-5144-8336-77F5-5AA833E118FF}"/>
              </a:ext>
            </a:extLst>
          </p:cNvPr>
          <p:cNvSpPr txBox="1"/>
          <p:nvPr/>
        </p:nvSpPr>
        <p:spPr>
          <a:xfrm>
            <a:off x="581191" y="5239458"/>
            <a:ext cx="402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rgba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keyword is the same as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rgb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9338-B252-1646-53A9-DAEFF2AAF9C9}"/>
              </a:ext>
            </a:extLst>
          </p:cNvPr>
          <p:cNvSpPr txBox="1"/>
          <p:nvPr/>
        </p:nvSpPr>
        <p:spPr>
          <a:xfrm>
            <a:off x="667656" y="5758312"/>
            <a:ext cx="33201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rgba</a:t>
            </a:r>
            <a:r>
              <a:rPr lang="en-US" dirty="0">
                <a:latin typeface="Consolas" panose="020B0609020204030204" pitchFamily="49" charset="0"/>
              </a:rPr>
              <a:t>(52 154 250);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033AD2-8437-1518-2E7E-9D61AA37CC68}"/>
              </a:ext>
            </a:extLst>
          </p:cNvPr>
          <p:cNvSpPr/>
          <p:nvPr/>
        </p:nvSpPr>
        <p:spPr>
          <a:xfrm>
            <a:off x="4172857" y="5758312"/>
            <a:ext cx="400110" cy="400110"/>
          </a:xfrm>
          <a:prstGeom prst="rect">
            <a:avLst/>
          </a:prstGeom>
          <a:solidFill>
            <a:srgbClr val="349A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1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  <p:bldP spid="18" grpId="0" animBg="1"/>
      <p:bldP spid="9" grpId="0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Alpha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92293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There can be a forth value indicating the color's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opacity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also known as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alpha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value.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value is between 0 and 1 (or 0% and 100%).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default value is 1 (the color is fully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opaque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value of 0 makes the color completely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transparent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and invisible.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CBAB5-2755-A4CB-96C4-0E5DF22F84AF}"/>
              </a:ext>
            </a:extLst>
          </p:cNvPr>
          <p:cNvSpPr txBox="1"/>
          <p:nvPr/>
        </p:nvSpPr>
        <p:spPr>
          <a:xfrm>
            <a:off x="667655" y="3529012"/>
            <a:ext cx="3709361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(255 0 0 / 1);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ED66A0-ED4A-F729-BAB8-9A12030B227D}"/>
              </a:ext>
            </a:extLst>
          </p:cNvPr>
          <p:cNvSpPr/>
          <p:nvPr/>
        </p:nvSpPr>
        <p:spPr>
          <a:xfrm>
            <a:off x="4578943" y="3529012"/>
            <a:ext cx="400110" cy="40011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B8CB3-DAEF-9FAC-2EBA-6DF36073188C}"/>
              </a:ext>
            </a:extLst>
          </p:cNvPr>
          <p:cNvSpPr txBox="1"/>
          <p:nvPr/>
        </p:nvSpPr>
        <p:spPr>
          <a:xfrm>
            <a:off x="667656" y="4150363"/>
            <a:ext cx="3709362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(255 0 0 / .5);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6DCD7-24E3-F4AC-84BB-0FABCE72F821}"/>
              </a:ext>
            </a:extLst>
          </p:cNvPr>
          <p:cNvSpPr/>
          <p:nvPr/>
        </p:nvSpPr>
        <p:spPr>
          <a:xfrm>
            <a:off x="4578943" y="4150363"/>
            <a:ext cx="400110" cy="400110"/>
          </a:xfrm>
          <a:prstGeom prst="rect">
            <a:avLst/>
          </a:prstGeom>
          <a:solidFill>
            <a:srgbClr val="FF0000">
              <a:alpha val="49804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B5F28-EAC5-4B21-FE84-5237323BCBCC}"/>
              </a:ext>
            </a:extLst>
          </p:cNvPr>
          <p:cNvSpPr txBox="1"/>
          <p:nvPr/>
        </p:nvSpPr>
        <p:spPr>
          <a:xfrm>
            <a:off x="581192" y="5438616"/>
            <a:ext cx="5512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 the old way of writing, a forth comma was used: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9BF32B-CF3E-191A-E3C6-D30E8E658A66}"/>
              </a:ext>
            </a:extLst>
          </p:cNvPr>
          <p:cNvSpPr txBox="1"/>
          <p:nvPr/>
        </p:nvSpPr>
        <p:spPr>
          <a:xfrm>
            <a:off x="667656" y="5957470"/>
            <a:ext cx="3709362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(52, 154, 250, 1);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6C6FDF-6D18-FCA8-B0E4-5AB2D6B59272}"/>
              </a:ext>
            </a:extLst>
          </p:cNvPr>
          <p:cNvSpPr/>
          <p:nvPr/>
        </p:nvSpPr>
        <p:spPr>
          <a:xfrm>
            <a:off x="4578943" y="5958367"/>
            <a:ext cx="400110" cy="400110"/>
          </a:xfrm>
          <a:prstGeom prst="rect">
            <a:avLst/>
          </a:prstGeom>
          <a:solidFill>
            <a:srgbClr val="349A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3448E-DBB1-D0A8-C57B-608C124B987F}"/>
              </a:ext>
            </a:extLst>
          </p:cNvPr>
          <p:cNvSpPr txBox="1"/>
          <p:nvPr/>
        </p:nvSpPr>
        <p:spPr>
          <a:xfrm>
            <a:off x="667656" y="4771714"/>
            <a:ext cx="3709362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(255 0 0 / 20%);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10DA45-F4DE-74CE-0628-F19AB70058DA}"/>
              </a:ext>
            </a:extLst>
          </p:cNvPr>
          <p:cNvSpPr/>
          <p:nvPr/>
        </p:nvSpPr>
        <p:spPr>
          <a:xfrm>
            <a:off x="4578943" y="4771714"/>
            <a:ext cx="400110" cy="400110"/>
          </a:xfrm>
          <a:prstGeom prst="rect">
            <a:avLst/>
          </a:prstGeom>
          <a:solidFill>
            <a:srgbClr val="FF0000">
              <a:alpha val="2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91B047-FF24-145F-19A0-E82C48DBFBBF}"/>
              </a:ext>
            </a:extLst>
          </p:cNvPr>
          <p:cNvSpPr txBox="1"/>
          <p:nvPr/>
        </p:nvSpPr>
        <p:spPr>
          <a:xfrm>
            <a:off x="5701338" y="3529012"/>
            <a:ext cx="3709362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(255 0 0 / 0);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31F80E-7AEF-A16A-DFC5-58A0440323F5}"/>
              </a:ext>
            </a:extLst>
          </p:cNvPr>
          <p:cNvSpPr/>
          <p:nvPr/>
        </p:nvSpPr>
        <p:spPr>
          <a:xfrm>
            <a:off x="9612625" y="3529012"/>
            <a:ext cx="400110" cy="400110"/>
          </a:xfrm>
          <a:prstGeom prst="rect">
            <a:avLst/>
          </a:prstGeom>
          <a:solidFill>
            <a:srgbClr val="FF0000">
              <a:alpha val="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2E87BE-F243-4EFE-5DD6-FD120C05898A}"/>
              </a:ext>
            </a:extLst>
          </p:cNvPr>
          <p:cNvSpPr txBox="1"/>
          <p:nvPr/>
        </p:nvSpPr>
        <p:spPr>
          <a:xfrm>
            <a:off x="5701338" y="4149466"/>
            <a:ext cx="3709362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transparent;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889FFF-FADE-6936-6B69-EDEFA3A43F6D}"/>
              </a:ext>
            </a:extLst>
          </p:cNvPr>
          <p:cNvSpPr/>
          <p:nvPr/>
        </p:nvSpPr>
        <p:spPr>
          <a:xfrm>
            <a:off x="9612625" y="4149466"/>
            <a:ext cx="400110" cy="400110"/>
          </a:xfrm>
          <a:prstGeom prst="rect">
            <a:avLst/>
          </a:prstGeom>
          <a:solidFill>
            <a:srgbClr val="FF0000">
              <a:alpha val="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4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  <p:bldP spid="18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Hex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7223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Another way of writing RGB colors is to use a hex value.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Hex values are a way of encoding numbers using the following table: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AE54A10-2B4C-6010-B76C-C2A68CFDC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02613"/>
              </p:ext>
            </p:extLst>
          </p:nvPr>
        </p:nvGraphicFramePr>
        <p:xfrm>
          <a:off x="581192" y="2832992"/>
          <a:ext cx="110296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351">
                  <a:extLst>
                    <a:ext uri="{9D8B030D-6E8A-4147-A177-3AD203B41FA5}">
                      <a16:colId xmlns:a16="http://schemas.microsoft.com/office/drawing/2014/main" val="3016530251"/>
                    </a:ext>
                  </a:extLst>
                </a:gridCol>
                <a:gridCol w="689351">
                  <a:extLst>
                    <a:ext uri="{9D8B030D-6E8A-4147-A177-3AD203B41FA5}">
                      <a16:colId xmlns:a16="http://schemas.microsoft.com/office/drawing/2014/main" val="1289746923"/>
                    </a:ext>
                  </a:extLst>
                </a:gridCol>
                <a:gridCol w="689351">
                  <a:extLst>
                    <a:ext uri="{9D8B030D-6E8A-4147-A177-3AD203B41FA5}">
                      <a16:colId xmlns:a16="http://schemas.microsoft.com/office/drawing/2014/main" val="3199314284"/>
                    </a:ext>
                  </a:extLst>
                </a:gridCol>
                <a:gridCol w="689351">
                  <a:extLst>
                    <a:ext uri="{9D8B030D-6E8A-4147-A177-3AD203B41FA5}">
                      <a16:colId xmlns:a16="http://schemas.microsoft.com/office/drawing/2014/main" val="2614875026"/>
                    </a:ext>
                  </a:extLst>
                </a:gridCol>
                <a:gridCol w="689351">
                  <a:extLst>
                    <a:ext uri="{9D8B030D-6E8A-4147-A177-3AD203B41FA5}">
                      <a16:colId xmlns:a16="http://schemas.microsoft.com/office/drawing/2014/main" val="2808129288"/>
                    </a:ext>
                  </a:extLst>
                </a:gridCol>
                <a:gridCol w="689351">
                  <a:extLst>
                    <a:ext uri="{9D8B030D-6E8A-4147-A177-3AD203B41FA5}">
                      <a16:colId xmlns:a16="http://schemas.microsoft.com/office/drawing/2014/main" val="480090388"/>
                    </a:ext>
                  </a:extLst>
                </a:gridCol>
                <a:gridCol w="689351">
                  <a:extLst>
                    <a:ext uri="{9D8B030D-6E8A-4147-A177-3AD203B41FA5}">
                      <a16:colId xmlns:a16="http://schemas.microsoft.com/office/drawing/2014/main" val="2063654335"/>
                    </a:ext>
                  </a:extLst>
                </a:gridCol>
                <a:gridCol w="689351">
                  <a:extLst>
                    <a:ext uri="{9D8B030D-6E8A-4147-A177-3AD203B41FA5}">
                      <a16:colId xmlns:a16="http://schemas.microsoft.com/office/drawing/2014/main" val="2513773703"/>
                    </a:ext>
                  </a:extLst>
                </a:gridCol>
                <a:gridCol w="689351">
                  <a:extLst>
                    <a:ext uri="{9D8B030D-6E8A-4147-A177-3AD203B41FA5}">
                      <a16:colId xmlns:a16="http://schemas.microsoft.com/office/drawing/2014/main" val="2106367362"/>
                    </a:ext>
                  </a:extLst>
                </a:gridCol>
                <a:gridCol w="689351">
                  <a:extLst>
                    <a:ext uri="{9D8B030D-6E8A-4147-A177-3AD203B41FA5}">
                      <a16:colId xmlns:a16="http://schemas.microsoft.com/office/drawing/2014/main" val="485744588"/>
                    </a:ext>
                  </a:extLst>
                </a:gridCol>
                <a:gridCol w="689351">
                  <a:extLst>
                    <a:ext uri="{9D8B030D-6E8A-4147-A177-3AD203B41FA5}">
                      <a16:colId xmlns:a16="http://schemas.microsoft.com/office/drawing/2014/main" val="3872471379"/>
                    </a:ext>
                  </a:extLst>
                </a:gridCol>
                <a:gridCol w="689351">
                  <a:extLst>
                    <a:ext uri="{9D8B030D-6E8A-4147-A177-3AD203B41FA5}">
                      <a16:colId xmlns:a16="http://schemas.microsoft.com/office/drawing/2014/main" val="3564877793"/>
                    </a:ext>
                  </a:extLst>
                </a:gridCol>
                <a:gridCol w="689351">
                  <a:extLst>
                    <a:ext uri="{9D8B030D-6E8A-4147-A177-3AD203B41FA5}">
                      <a16:colId xmlns:a16="http://schemas.microsoft.com/office/drawing/2014/main" val="4133880758"/>
                    </a:ext>
                  </a:extLst>
                </a:gridCol>
                <a:gridCol w="689351">
                  <a:extLst>
                    <a:ext uri="{9D8B030D-6E8A-4147-A177-3AD203B41FA5}">
                      <a16:colId xmlns:a16="http://schemas.microsoft.com/office/drawing/2014/main" val="2419302307"/>
                    </a:ext>
                  </a:extLst>
                </a:gridCol>
                <a:gridCol w="689351">
                  <a:extLst>
                    <a:ext uri="{9D8B030D-6E8A-4147-A177-3AD203B41FA5}">
                      <a16:colId xmlns:a16="http://schemas.microsoft.com/office/drawing/2014/main" val="658006931"/>
                    </a:ext>
                  </a:extLst>
                </a:gridCol>
                <a:gridCol w="689351">
                  <a:extLst>
                    <a:ext uri="{9D8B030D-6E8A-4147-A177-3AD203B41FA5}">
                      <a16:colId xmlns:a16="http://schemas.microsoft.com/office/drawing/2014/main" val="2975796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7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9311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DE6152-A65C-1C89-B164-5C9811C62349}"/>
              </a:ext>
            </a:extLst>
          </p:cNvPr>
          <p:cNvSpPr txBox="1"/>
          <p:nvPr/>
        </p:nvSpPr>
        <p:spPr>
          <a:xfrm>
            <a:off x="581192" y="3709343"/>
            <a:ext cx="5360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Decimal system: 42 = 4x10 + 2 = 42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Hexadecimal system: 42 = 4x16 + 2 = 66,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4A = 4x16 + A = 64 + 10 = 74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CEC4C-3C65-8028-75F9-E001C0D061C8}"/>
              </a:ext>
            </a:extLst>
          </p:cNvPr>
          <p:cNvSpPr txBox="1"/>
          <p:nvPr/>
        </p:nvSpPr>
        <p:spPr>
          <a:xfrm>
            <a:off x="581192" y="4859677"/>
            <a:ext cx="8720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highest 2 digit hex number is FF which is equal to: Fx16 + F = 15x16 + 15 = 255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 each RGB value can be represented using a 2 digit hex value.</a:t>
            </a:r>
          </a:p>
        </p:txBody>
      </p:sp>
    </p:spTree>
    <p:extLst>
      <p:ext uri="{BB962C8B-B14F-4D97-AF65-F5344CB8AC3E}">
        <p14:creationId xmlns:p14="http://schemas.microsoft.com/office/powerpoint/2010/main" val="54402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Hex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4415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RGB values are written as: #RRGGBB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CBAB5-2755-A4CB-96C4-0E5DF22F84AF}"/>
              </a:ext>
            </a:extLst>
          </p:cNvPr>
          <p:cNvSpPr txBox="1"/>
          <p:nvPr/>
        </p:nvSpPr>
        <p:spPr>
          <a:xfrm>
            <a:off x="667656" y="2605683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(255 0 0);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ED66A0-ED4A-F729-BAB8-9A12030B227D}"/>
              </a:ext>
            </a:extLst>
          </p:cNvPr>
          <p:cNvSpPr/>
          <p:nvPr/>
        </p:nvSpPr>
        <p:spPr>
          <a:xfrm>
            <a:off x="4071257" y="2605683"/>
            <a:ext cx="400110" cy="40011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B8CB3-DAEF-9FAC-2EBA-6DF36073188C}"/>
              </a:ext>
            </a:extLst>
          </p:cNvPr>
          <p:cNvSpPr txBox="1"/>
          <p:nvPr/>
        </p:nvSpPr>
        <p:spPr>
          <a:xfrm>
            <a:off x="5087258" y="2604786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#ff0000;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6DCD7-24E3-F4AC-84BB-0FABCE72F821}"/>
              </a:ext>
            </a:extLst>
          </p:cNvPr>
          <p:cNvSpPr/>
          <p:nvPr/>
        </p:nvSpPr>
        <p:spPr>
          <a:xfrm>
            <a:off x="8490859" y="2604786"/>
            <a:ext cx="400110" cy="40011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A13BFE-6F21-A2C7-D883-AEA33927E591}"/>
              </a:ext>
            </a:extLst>
          </p:cNvPr>
          <p:cNvSpPr txBox="1"/>
          <p:nvPr/>
        </p:nvSpPr>
        <p:spPr>
          <a:xfrm>
            <a:off x="667656" y="3250697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(0 255 0);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F8959B-23FF-A8A0-9693-542CD7744F4F}"/>
              </a:ext>
            </a:extLst>
          </p:cNvPr>
          <p:cNvSpPr/>
          <p:nvPr/>
        </p:nvSpPr>
        <p:spPr>
          <a:xfrm>
            <a:off x="4071257" y="3250697"/>
            <a:ext cx="400110" cy="400110"/>
          </a:xfrm>
          <a:prstGeom prst="rect">
            <a:avLst/>
          </a:prstGeom>
          <a:solidFill>
            <a:srgbClr val="00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582962-F032-1617-97EB-BF6A9C0CFC93}"/>
              </a:ext>
            </a:extLst>
          </p:cNvPr>
          <p:cNvSpPr txBox="1"/>
          <p:nvPr/>
        </p:nvSpPr>
        <p:spPr>
          <a:xfrm>
            <a:off x="5087258" y="3256524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#00ff00;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1898AE-0AA3-9E6B-960D-CF303D346C7B}"/>
              </a:ext>
            </a:extLst>
          </p:cNvPr>
          <p:cNvSpPr/>
          <p:nvPr/>
        </p:nvSpPr>
        <p:spPr>
          <a:xfrm>
            <a:off x="8490859" y="3256524"/>
            <a:ext cx="400110" cy="400110"/>
          </a:xfrm>
          <a:prstGeom prst="rect">
            <a:avLst/>
          </a:prstGeom>
          <a:solidFill>
            <a:srgbClr val="00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26EB5F-C162-0E96-37CD-399C5D6012BA}"/>
              </a:ext>
            </a:extLst>
          </p:cNvPr>
          <p:cNvSpPr txBox="1"/>
          <p:nvPr/>
        </p:nvSpPr>
        <p:spPr>
          <a:xfrm>
            <a:off x="667656" y="3895711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(52 154 250);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F0AF74-A393-71EA-807D-6C0D6AE1A40D}"/>
              </a:ext>
            </a:extLst>
          </p:cNvPr>
          <p:cNvSpPr/>
          <p:nvPr/>
        </p:nvSpPr>
        <p:spPr>
          <a:xfrm>
            <a:off x="4071257" y="3895711"/>
            <a:ext cx="400110" cy="400110"/>
          </a:xfrm>
          <a:prstGeom prst="rect">
            <a:avLst/>
          </a:prstGeom>
          <a:solidFill>
            <a:srgbClr val="349A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68746F-02A1-BC5D-E08E-669D632A693B}"/>
              </a:ext>
            </a:extLst>
          </p:cNvPr>
          <p:cNvSpPr txBox="1"/>
          <p:nvPr/>
        </p:nvSpPr>
        <p:spPr>
          <a:xfrm>
            <a:off x="5087258" y="3894814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#349afa;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F7FA78-2FF5-891A-6227-232844568E33}"/>
              </a:ext>
            </a:extLst>
          </p:cNvPr>
          <p:cNvSpPr/>
          <p:nvPr/>
        </p:nvSpPr>
        <p:spPr>
          <a:xfrm>
            <a:off x="8490859" y="3894814"/>
            <a:ext cx="400110" cy="400110"/>
          </a:xfrm>
          <a:prstGeom prst="rect">
            <a:avLst/>
          </a:prstGeom>
          <a:solidFill>
            <a:srgbClr val="349A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0D61D8-794C-2E14-20CE-1DAD5A0A0160}"/>
              </a:ext>
            </a:extLst>
          </p:cNvPr>
          <p:cNvSpPr txBox="1"/>
          <p:nvPr/>
        </p:nvSpPr>
        <p:spPr>
          <a:xfrm>
            <a:off x="667656" y="4540725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(0 0 0);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0E2F4D-F45F-57A8-130E-A7DF1D03F420}"/>
              </a:ext>
            </a:extLst>
          </p:cNvPr>
          <p:cNvSpPr/>
          <p:nvPr/>
        </p:nvSpPr>
        <p:spPr>
          <a:xfrm>
            <a:off x="4071257" y="4540725"/>
            <a:ext cx="400110" cy="40011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160F64-D7F6-F81A-1A51-C31C5E635C4C}"/>
              </a:ext>
            </a:extLst>
          </p:cNvPr>
          <p:cNvSpPr txBox="1"/>
          <p:nvPr/>
        </p:nvSpPr>
        <p:spPr>
          <a:xfrm>
            <a:off x="667656" y="5162076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(255 255 255);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DC961A-7497-D8EA-91E6-2E0E0763DE4B}"/>
              </a:ext>
            </a:extLst>
          </p:cNvPr>
          <p:cNvSpPr/>
          <p:nvPr/>
        </p:nvSpPr>
        <p:spPr>
          <a:xfrm>
            <a:off x="4071257" y="5162076"/>
            <a:ext cx="40011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0A13BF-72C4-7EA1-1C7F-FBA662312B7F}"/>
              </a:ext>
            </a:extLst>
          </p:cNvPr>
          <p:cNvSpPr txBox="1"/>
          <p:nvPr/>
        </p:nvSpPr>
        <p:spPr>
          <a:xfrm>
            <a:off x="5087258" y="4540725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#000000;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501E55-737B-1A8A-8DA1-FC819F7B8CF9}"/>
              </a:ext>
            </a:extLst>
          </p:cNvPr>
          <p:cNvSpPr/>
          <p:nvPr/>
        </p:nvSpPr>
        <p:spPr>
          <a:xfrm>
            <a:off x="8490859" y="4540725"/>
            <a:ext cx="400110" cy="40011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D41C74-EBB4-9394-4843-B3626F5A513B}"/>
              </a:ext>
            </a:extLst>
          </p:cNvPr>
          <p:cNvSpPr txBox="1"/>
          <p:nvPr/>
        </p:nvSpPr>
        <p:spPr>
          <a:xfrm>
            <a:off x="5087258" y="5162076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#ffffff;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4AB883-8639-5FF2-3CF2-06C7D1EFAFB4}"/>
              </a:ext>
            </a:extLst>
          </p:cNvPr>
          <p:cNvSpPr/>
          <p:nvPr/>
        </p:nvSpPr>
        <p:spPr>
          <a:xfrm>
            <a:off x="8490859" y="5162076"/>
            <a:ext cx="40011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47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Hex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4412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RGBA values are written as: #RRGGBBAA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93671-64BC-50B4-B147-70586A32B579}"/>
              </a:ext>
            </a:extLst>
          </p:cNvPr>
          <p:cNvSpPr txBox="1"/>
          <p:nvPr/>
        </p:nvSpPr>
        <p:spPr>
          <a:xfrm>
            <a:off x="775232" y="2657739"/>
            <a:ext cx="3709362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(255 0 0 / .5);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CC38FD-B19B-C071-3DB0-7E74FB5FE140}"/>
              </a:ext>
            </a:extLst>
          </p:cNvPr>
          <p:cNvSpPr/>
          <p:nvPr/>
        </p:nvSpPr>
        <p:spPr>
          <a:xfrm>
            <a:off x="4686519" y="2657739"/>
            <a:ext cx="400110" cy="400110"/>
          </a:xfrm>
          <a:prstGeom prst="rect">
            <a:avLst/>
          </a:prstGeom>
          <a:solidFill>
            <a:srgbClr val="FF0000">
              <a:alpha val="49804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CCC88-89A4-5746-9C83-28D13D6AA9F9}"/>
              </a:ext>
            </a:extLst>
          </p:cNvPr>
          <p:cNvSpPr txBox="1"/>
          <p:nvPr/>
        </p:nvSpPr>
        <p:spPr>
          <a:xfrm>
            <a:off x="5701338" y="2656842"/>
            <a:ext cx="3709362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#ff000080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A889C8-BBFD-E28D-FE78-F18CD431658D}"/>
              </a:ext>
            </a:extLst>
          </p:cNvPr>
          <p:cNvSpPr/>
          <p:nvPr/>
        </p:nvSpPr>
        <p:spPr>
          <a:xfrm>
            <a:off x="9612625" y="2656842"/>
            <a:ext cx="400110" cy="400110"/>
          </a:xfrm>
          <a:prstGeom prst="rect">
            <a:avLst/>
          </a:prstGeom>
          <a:solidFill>
            <a:srgbClr val="FF0000">
              <a:alpha val="49804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15B2F-DDBA-26F3-CB66-60C429F23A4D}"/>
              </a:ext>
            </a:extLst>
          </p:cNvPr>
          <p:cNvSpPr txBox="1"/>
          <p:nvPr/>
        </p:nvSpPr>
        <p:spPr>
          <a:xfrm>
            <a:off x="775232" y="3998860"/>
            <a:ext cx="3709362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#ff0000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CA2DCE-DE6C-298C-446F-B05F7F9842E9}"/>
              </a:ext>
            </a:extLst>
          </p:cNvPr>
          <p:cNvSpPr/>
          <p:nvPr/>
        </p:nvSpPr>
        <p:spPr>
          <a:xfrm>
            <a:off x="4686519" y="3998860"/>
            <a:ext cx="400110" cy="40011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196E79-5A3B-783F-91B6-4181BA4A0BF4}"/>
              </a:ext>
            </a:extLst>
          </p:cNvPr>
          <p:cNvSpPr txBox="1"/>
          <p:nvPr/>
        </p:nvSpPr>
        <p:spPr>
          <a:xfrm>
            <a:off x="5701338" y="3997963"/>
            <a:ext cx="3709362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#f00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E6AF9F-2122-EB59-0E24-6B6192BB0088}"/>
              </a:ext>
            </a:extLst>
          </p:cNvPr>
          <p:cNvSpPr/>
          <p:nvPr/>
        </p:nvSpPr>
        <p:spPr>
          <a:xfrm>
            <a:off x="9612625" y="3997963"/>
            <a:ext cx="400110" cy="400110"/>
          </a:xfrm>
          <a:prstGeom prst="rect">
            <a:avLst/>
          </a:prstGeom>
          <a:solidFill>
            <a:srgbClr val="FF0000">
              <a:alpha val="49804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08748D-E96C-79A1-E928-BC33119CD631}"/>
              </a:ext>
            </a:extLst>
          </p:cNvPr>
          <p:cNvSpPr txBox="1"/>
          <p:nvPr/>
        </p:nvSpPr>
        <p:spPr>
          <a:xfrm>
            <a:off x="581192" y="3429000"/>
            <a:ext cx="6155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 can use a shorthand if all RGB hex pairs are the same:</a:t>
            </a:r>
          </a:p>
        </p:txBody>
      </p:sp>
    </p:spTree>
    <p:extLst>
      <p:ext uri="{BB962C8B-B14F-4D97-AF65-F5344CB8AC3E}">
        <p14:creationId xmlns:p14="http://schemas.microsoft.com/office/powerpoint/2010/main" val="112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8" grpId="0" animBg="1"/>
      <p:bldP spid="31" grpId="0" animBg="1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HSL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108966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HSL color model represents the same color space as RGB does (sRGB color space).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Hue: this is the actual color element between 0 and 360 (can optionally have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deg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unit e.g. 360deg).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Saturation: a value between 0% and 100% representing the color's saturation.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Lightness: a value between 0% and 100% representing the color's brightness.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Just like RGB, an additional alpha parameter can also be present.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CBAB5-2755-A4CB-96C4-0E5DF22F84AF}"/>
              </a:ext>
            </a:extLst>
          </p:cNvPr>
          <p:cNvSpPr txBox="1"/>
          <p:nvPr/>
        </p:nvSpPr>
        <p:spPr>
          <a:xfrm>
            <a:off x="667656" y="3748690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(255 0 0);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ED66A0-ED4A-F729-BAB8-9A12030B227D}"/>
              </a:ext>
            </a:extLst>
          </p:cNvPr>
          <p:cNvSpPr/>
          <p:nvPr/>
        </p:nvSpPr>
        <p:spPr>
          <a:xfrm>
            <a:off x="4071257" y="3748690"/>
            <a:ext cx="400110" cy="40011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B8CB3-DAEF-9FAC-2EBA-6DF36073188C}"/>
              </a:ext>
            </a:extLst>
          </p:cNvPr>
          <p:cNvSpPr txBox="1"/>
          <p:nvPr/>
        </p:nvSpPr>
        <p:spPr>
          <a:xfrm>
            <a:off x="5087257" y="3747793"/>
            <a:ext cx="3403601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hsl</a:t>
            </a:r>
            <a:r>
              <a:rPr lang="en-US" dirty="0">
                <a:latin typeface="Consolas" panose="020B0609020204030204" pitchFamily="49" charset="0"/>
              </a:rPr>
              <a:t>(0 100% 50%);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6DCD7-24E3-F4AC-84BB-0FABCE72F821}"/>
              </a:ext>
            </a:extLst>
          </p:cNvPr>
          <p:cNvSpPr/>
          <p:nvPr/>
        </p:nvSpPr>
        <p:spPr>
          <a:xfrm>
            <a:off x="8679120" y="3747793"/>
            <a:ext cx="400110" cy="40011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A13BFE-6F21-A2C7-D883-AEA33927E591}"/>
              </a:ext>
            </a:extLst>
          </p:cNvPr>
          <p:cNvSpPr txBox="1"/>
          <p:nvPr/>
        </p:nvSpPr>
        <p:spPr>
          <a:xfrm>
            <a:off x="667656" y="4393704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(0 255 0);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F8959B-23FF-A8A0-9693-542CD7744F4F}"/>
              </a:ext>
            </a:extLst>
          </p:cNvPr>
          <p:cNvSpPr/>
          <p:nvPr/>
        </p:nvSpPr>
        <p:spPr>
          <a:xfrm>
            <a:off x="4071257" y="4393704"/>
            <a:ext cx="400110" cy="400110"/>
          </a:xfrm>
          <a:prstGeom prst="rect">
            <a:avLst/>
          </a:prstGeom>
          <a:solidFill>
            <a:srgbClr val="00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582962-F032-1617-97EB-BF6A9C0CFC93}"/>
              </a:ext>
            </a:extLst>
          </p:cNvPr>
          <p:cNvSpPr txBox="1"/>
          <p:nvPr/>
        </p:nvSpPr>
        <p:spPr>
          <a:xfrm>
            <a:off x="5087257" y="4399531"/>
            <a:ext cx="3403601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hsl</a:t>
            </a:r>
            <a:r>
              <a:rPr lang="en-US" dirty="0">
                <a:latin typeface="Consolas" panose="020B0609020204030204" pitchFamily="49" charset="0"/>
              </a:rPr>
              <a:t>(120 100% 50%);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1898AE-0AA3-9E6B-960D-CF303D346C7B}"/>
              </a:ext>
            </a:extLst>
          </p:cNvPr>
          <p:cNvSpPr/>
          <p:nvPr/>
        </p:nvSpPr>
        <p:spPr>
          <a:xfrm>
            <a:off x="8679120" y="4399531"/>
            <a:ext cx="400110" cy="400110"/>
          </a:xfrm>
          <a:prstGeom prst="rect">
            <a:avLst/>
          </a:prstGeom>
          <a:solidFill>
            <a:srgbClr val="00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26EB5F-C162-0E96-37CD-399C5D6012BA}"/>
              </a:ext>
            </a:extLst>
          </p:cNvPr>
          <p:cNvSpPr txBox="1"/>
          <p:nvPr/>
        </p:nvSpPr>
        <p:spPr>
          <a:xfrm>
            <a:off x="667656" y="5038718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(0 0 255);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F0AF74-A393-71EA-807D-6C0D6AE1A40D}"/>
              </a:ext>
            </a:extLst>
          </p:cNvPr>
          <p:cNvSpPr/>
          <p:nvPr/>
        </p:nvSpPr>
        <p:spPr>
          <a:xfrm>
            <a:off x="4071257" y="5038718"/>
            <a:ext cx="400110" cy="400110"/>
          </a:xfrm>
          <a:prstGeom prst="rect">
            <a:avLst/>
          </a:prstGeom>
          <a:solidFill>
            <a:srgbClr val="0000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68746F-02A1-BC5D-E08E-669D632A693B}"/>
              </a:ext>
            </a:extLst>
          </p:cNvPr>
          <p:cNvSpPr txBox="1"/>
          <p:nvPr/>
        </p:nvSpPr>
        <p:spPr>
          <a:xfrm>
            <a:off x="5087257" y="5037821"/>
            <a:ext cx="3403601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hsl</a:t>
            </a:r>
            <a:r>
              <a:rPr lang="en-US" dirty="0">
                <a:latin typeface="Consolas" panose="020B0609020204030204" pitchFamily="49" charset="0"/>
              </a:rPr>
              <a:t>(240 100% 50%);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F7FA78-2FF5-891A-6227-232844568E33}"/>
              </a:ext>
            </a:extLst>
          </p:cNvPr>
          <p:cNvSpPr/>
          <p:nvPr/>
        </p:nvSpPr>
        <p:spPr>
          <a:xfrm>
            <a:off x="8679120" y="5037821"/>
            <a:ext cx="400110" cy="400110"/>
          </a:xfrm>
          <a:prstGeom prst="rect">
            <a:avLst/>
          </a:prstGeom>
          <a:solidFill>
            <a:srgbClr val="0000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0D61D8-794C-2E14-20CE-1DAD5A0A0160}"/>
              </a:ext>
            </a:extLst>
          </p:cNvPr>
          <p:cNvSpPr txBox="1"/>
          <p:nvPr/>
        </p:nvSpPr>
        <p:spPr>
          <a:xfrm>
            <a:off x="667656" y="5683732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(0 0 0);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0E2F4D-F45F-57A8-130E-A7DF1D03F420}"/>
              </a:ext>
            </a:extLst>
          </p:cNvPr>
          <p:cNvSpPr/>
          <p:nvPr/>
        </p:nvSpPr>
        <p:spPr>
          <a:xfrm>
            <a:off x="4071257" y="5683732"/>
            <a:ext cx="400110" cy="40011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160F64-D7F6-F81A-1A51-C31C5E635C4C}"/>
              </a:ext>
            </a:extLst>
          </p:cNvPr>
          <p:cNvSpPr txBox="1"/>
          <p:nvPr/>
        </p:nvSpPr>
        <p:spPr>
          <a:xfrm>
            <a:off x="667656" y="6305083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(255 255 255);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DC961A-7497-D8EA-91E6-2E0E0763DE4B}"/>
              </a:ext>
            </a:extLst>
          </p:cNvPr>
          <p:cNvSpPr/>
          <p:nvPr/>
        </p:nvSpPr>
        <p:spPr>
          <a:xfrm>
            <a:off x="4071257" y="6305083"/>
            <a:ext cx="40011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0A13BF-72C4-7EA1-1C7F-FBA662312B7F}"/>
              </a:ext>
            </a:extLst>
          </p:cNvPr>
          <p:cNvSpPr txBox="1"/>
          <p:nvPr/>
        </p:nvSpPr>
        <p:spPr>
          <a:xfrm>
            <a:off x="5087257" y="5683732"/>
            <a:ext cx="3403601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hsl</a:t>
            </a:r>
            <a:r>
              <a:rPr lang="en-US" dirty="0">
                <a:latin typeface="Consolas" panose="020B0609020204030204" pitchFamily="49" charset="0"/>
              </a:rPr>
              <a:t>(0 0% 0%);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501E55-737B-1A8A-8DA1-FC819F7B8CF9}"/>
              </a:ext>
            </a:extLst>
          </p:cNvPr>
          <p:cNvSpPr/>
          <p:nvPr/>
        </p:nvSpPr>
        <p:spPr>
          <a:xfrm>
            <a:off x="8679120" y="5683732"/>
            <a:ext cx="400110" cy="40011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D41C74-EBB4-9394-4843-B3626F5A513B}"/>
              </a:ext>
            </a:extLst>
          </p:cNvPr>
          <p:cNvSpPr txBox="1"/>
          <p:nvPr/>
        </p:nvSpPr>
        <p:spPr>
          <a:xfrm>
            <a:off x="5087257" y="6305083"/>
            <a:ext cx="3403601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hsl</a:t>
            </a:r>
            <a:r>
              <a:rPr lang="en-US" dirty="0">
                <a:latin typeface="Consolas" panose="020B0609020204030204" pitchFamily="49" charset="0"/>
              </a:rPr>
              <a:t>(0 0% 100%);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4AB883-8639-5FF2-3CF2-06C7D1EFAFB4}"/>
              </a:ext>
            </a:extLst>
          </p:cNvPr>
          <p:cNvSpPr/>
          <p:nvPr/>
        </p:nvSpPr>
        <p:spPr>
          <a:xfrm>
            <a:off x="8679120" y="6305083"/>
            <a:ext cx="40011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9B5B3D8-EFB9-3CC8-F188-716371C7A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7763" y="3845098"/>
            <a:ext cx="2385446" cy="238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5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HSL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With alpha: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CBAB5-2755-A4CB-96C4-0E5DF22F84AF}"/>
              </a:ext>
            </a:extLst>
          </p:cNvPr>
          <p:cNvSpPr txBox="1"/>
          <p:nvPr/>
        </p:nvSpPr>
        <p:spPr>
          <a:xfrm>
            <a:off x="694549" y="2605690"/>
            <a:ext cx="3420251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(255 0 0 / .5);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ED66A0-ED4A-F729-BAB8-9A12030B227D}"/>
              </a:ext>
            </a:extLst>
          </p:cNvPr>
          <p:cNvSpPr/>
          <p:nvPr/>
        </p:nvSpPr>
        <p:spPr>
          <a:xfrm>
            <a:off x="4249898" y="2621606"/>
            <a:ext cx="400110" cy="400110"/>
          </a:xfrm>
          <a:prstGeom prst="rect">
            <a:avLst/>
          </a:prstGeom>
          <a:solidFill>
            <a:srgbClr val="FF0000">
              <a:alpha val="5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B8CB3-DAEF-9FAC-2EBA-6DF36073188C}"/>
              </a:ext>
            </a:extLst>
          </p:cNvPr>
          <p:cNvSpPr txBox="1"/>
          <p:nvPr/>
        </p:nvSpPr>
        <p:spPr>
          <a:xfrm>
            <a:off x="5114151" y="2604793"/>
            <a:ext cx="3747461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hsl</a:t>
            </a:r>
            <a:r>
              <a:rPr lang="en-US" dirty="0">
                <a:latin typeface="Consolas" panose="020B0609020204030204" pitchFamily="49" charset="0"/>
              </a:rPr>
              <a:t>(0 100% 50% / .5);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6DCD7-24E3-F4AC-84BB-0FABCE72F821}"/>
              </a:ext>
            </a:extLst>
          </p:cNvPr>
          <p:cNvSpPr/>
          <p:nvPr/>
        </p:nvSpPr>
        <p:spPr>
          <a:xfrm>
            <a:off x="9077392" y="2602546"/>
            <a:ext cx="400110" cy="400110"/>
          </a:xfrm>
          <a:prstGeom prst="rect">
            <a:avLst/>
          </a:prstGeom>
          <a:solidFill>
            <a:srgbClr val="FF0000">
              <a:alpha val="5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854E6-96A4-5E9E-FE7B-4CA8C89794AE}"/>
              </a:ext>
            </a:extLst>
          </p:cNvPr>
          <p:cNvSpPr txBox="1"/>
          <p:nvPr/>
        </p:nvSpPr>
        <p:spPr>
          <a:xfrm>
            <a:off x="699716" y="3277146"/>
            <a:ext cx="341508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(52 154 250);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A92FCF-EBD8-CFE1-C8B5-E4784C5ECD45}"/>
              </a:ext>
            </a:extLst>
          </p:cNvPr>
          <p:cNvSpPr/>
          <p:nvPr/>
        </p:nvSpPr>
        <p:spPr>
          <a:xfrm>
            <a:off x="4249898" y="3278043"/>
            <a:ext cx="400110" cy="400110"/>
          </a:xfrm>
          <a:prstGeom prst="rect">
            <a:avLst/>
          </a:prstGeom>
          <a:solidFill>
            <a:srgbClr val="349A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FE88F4-2A1E-91D8-CA92-5E75A06851C6}"/>
              </a:ext>
            </a:extLst>
          </p:cNvPr>
          <p:cNvSpPr txBox="1"/>
          <p:nvPr/>
        </p:nvSpPr>
        <p:spPr>
          <a:xfrm>
            <a:off x="5114151" y="3277146"/>
            <a:ext cx="3747461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hsl</a:t>
            </a:r>
            <a:r>
              <a:rPr lang="en-US" dirty="0">
                <a:latin typeface="Consolas" panose="020B0609020204030204" pitchFamily="49" charset="0"/>
              </a:rPr>
              <a:t>(209 95% 59%);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AA88A-5258-267C-2311-9DB72312E5D1}"/>
              </a:ext>
            </a:extLst>
          </p:cNvPr>
          <p:cNvSpPr/>
          <p:nvPr/>
        </p:nvSpPr>
        <p:spPr>
          <a:xfrm>
            <a:off x="9077392" y="3278043"/>
            <a:ext cx="400110" cy="400110"/>
          </a:xfrm>
          <a:prstGeom prst="rect">
            <a:avLst/>
          </a:prstGeom>
          <a:solidFill>
            <a:srgbClr val="349AF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07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HSL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840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Easily change the brightness or the saturation without changing the base color.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0C08F6-125B-A317-A0D9-3737F39EA6BB}"/>
              </a:ext>
            </a:extLst>
          </p:cNvPr>
          <p:cNvSpPr txBox="1"/>
          <p:nvPr/>
        </p:nvSpPr>
        <p:spPr>
          <a:xfrm>
            <a:off x="748337" y="3333873"/>
            <a:ext cx="341508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(0 255 0);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FA5182-3D51-4312-0271-7A0C58EB4BD8}"/>
              </a:ext>
            </a:extLst>
          </p:cNvPr>
          <p:cNvSpPr/>
          <p:nvPr/>
        </p:nvSpPr>
        <p:spPr>
          <a:xfrm>
            <a:off x="4303686" y="3334770"/>
            <a:ext cx="400110" cy="400110"/>
          </a:xfrm>
          <a:prstGeom prst="rect">
            <a:avLst/>
          </a:prstGeom>
          <a:solidFill>
            <a:srgbClr val="00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BBA9AF-C77F-3A64-A6C3-B8EB16AE7E18}"/>
              </a:ext>
            </a:extLst>
          </p:cNvPr>
          <p:cNvSpPr txBox="1"/>
          <p:nvPr/>
        </p:nvSpPr>
        <p:spPr>
          <a:xfrm>
            <a:off x="5167938" y="3330041"/>
            <a:ext cx="3747461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hsl</a:t>
            </a:r>
            <a:r>
              <a:rPr lang="en-US" dirty="0">
                <a:latin typeface="Consolas" panose="020B0609020204030204" pitchFamily="49" charset="0"/>
              </a:rPr>
              <a:t>(120 100% 50%);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F126C1-096D-682D-CF9D-84CFB3D51883}"/>
              </a:ext>
            </a:extLst>
          </p:cNvPr>
          <p:cNvSpPr/>
          <p:nvPr/>
        </p:nvSpPr>
        <p:spPr>
          <a:xfrm>
            <a:off x="9131180" y="3325111"/>
            <a:ext cx="400110" cy="400110"/>
          </a:xfrm>
          <a:prstGeom prst="rect">
            <a:avLst/>
          </a:prstGeom>
          <a:solidFill>
            <a:srgbClr val="00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CC8EBC-B3AC-0E16-2E1C-AF8A9B445022}"/>
              </a:ext>
            </a:extLst>
          </p:cNvPr>
          <p:cNvSpPr txBox="1"/>
          <p:nvPr/>
        </p:nvSpPr>
        <p:spPr>
          <a:xfrm>
            <a:off x="5167938" y="2634109"/>
            <a:ext cx="3747461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hsl</a:t>
            </a:r>
            <a:r>
              <a:rPr lang="en-US" dirty="0">
                <a:latin typeface="Consolas" panose="020B0609020204030204" pitchFamily="49" charset="0"/>
              </a:rPr>
              <a:t>(120 100% 80%);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40A64F-D7C0-A4CB-1CD5-AA06273559F8}"/>
              </a:ext>
            </a:extLst>
          </p:cNvPr>
          <p:cNvSpPr/>
          <p:nvPr/>
        </p:nvSpPr>
        <p:spPr>
          <a:xfrm>
            <a:off x="9131180" y="2629179"/>
            <a:ext cx="400110" cy="400110"/>
          </a:xfrm>
          <a:prstGeom prst="rect">
            <a:avLst/>
          </a:prstGeom>
          <a:solidFill>
            <a:srgbClr val="99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8A014E-8DA7-930F-B211-A9CFA6643A18}"/>
              </a:ext>
            </a:extLst>
          </p:cNvPr>
          <p:cNvSpPr txBox="1"/>
          <p:nvPr/>
        </p:nvSpPr>
        <p:spPr>
          <a:xfrm>
            <a:off x="5167938" y="4020146"/>
            <a:ext cx="3747461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hsl</a:t>
            </a:r>
            <a:r>
              <a:rPr lang="en-US" dirty="0">
                <a:latin typeface="Consolas" panose="020B0609020204030204" pitchFamily="49" charset="0"/>
              </a:rPr>
              <a:t>(120 100% 20%);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5156EC-5021-1185-4688-BA74CEA04446}"/>
              </a:ext>
            </a:extLst>
          </p:cNvPr>
          <p:cNvSpPr/>
          <p:nvPr/>
        </p:nvSpPr>
        <p:spPr>
          <a:xfrm>
            <a:off x="9131180" y="4015216"/>
            <a:ext cx="400110" cy="400110"/>
          </a:xfrm>
          <a:prstGeom prst="rect">
            <a:avLst/>
          </a:prstGeom>
          <a:solidFill>
            <a:srgbClr val="0066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AE7050-37F5-B17E-7815-E3E37F4A6DFA}"/>
              </a:ext>
            </a:extLst>
          </p:cNvPr>
          <p:cNvSpPr txBox="1"/>
          <p:nvPr/>
        </p:nvSpPr>
        <p:spPr>
          <a:xfrm>
            <a:off x="5167938" y="4704424"/>
            <a:ext cx="3747461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hsl</a:t>
            </a:r>
            <a:r>
              <a:rPr lang="en-US" dirty="0">
                <a:latin typeface="Consolas" panose="020B0609020204030204" pitchFamily="49" charset="0"/>
              </a:rPr>
              <a:t>(120 50% 50%);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6F5C1E-1B0E-402F-FA33-81DE79E14833}"/>
              </a:ext>
            </a:extLst>
          </p:cNvPr>
          <p:cNvSpPr/>
          <p:nvPr/>
        </p:nvSpPr>
        <p:spPr>
          <a:xfrm>
            <a:off x="9131180" y="4699494"/>
            <a:ext cx="400110" cy="400110"/>
          </a:xfrm>
          <a:prstGeom prst="rect">
            <a:avLst/>
          </a:prstGeom>
          <a:solidFill>
            <a:srgbClr val="40C0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FD046F-4DBE-D7A5-A220-83556A0C75EB}"/>
              </a:ext>
            </a:extLst>
          </p:cNvPr>
          <p:cNvSpPr txBox="1"/>
          <p:nvPr/>
        </p:nvSpPr>
        <p:spPr>
          <a:xfrm>
            <a:off x="5167938" y="5388702"/>
            <a:ext cx="3747461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hsl</a:t>
            </a:r>
            <a:r>
              <a:rPr lang="en-US" dirty="0">
                <a:latin typeface="Consolas" panose="020B0609020204030204" pitchFamily="49" charset="0"/>
              </a:rPr>
              <a:t>(120 20% 50%);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4F7878-B8AB-796E-E124-C862ACF3A8CB}"/>
              </a:ext>
            </a:extLst>
          </p:cNvPr>
          <p:cNvSpPr/>
          <p:nvPr/>
        </p:nvSpPr>
        <p:spPr>
          <a:xfrm>
            <a:off x="9131180" y="5383772"/>
            <a:ext cx="400110" cy="400110"/>
          </a:xfrm>
          <a:prstGeom prst="rect">
            <a:avLst/>
          </a:prstGeom>
          <a:solidFill>
            <a:srgbClr val="67996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64C206-A38A-3781-D959-F9241FACEB33}"/>
              </a:ext>
            </a:extLst>
          </p:cNvPr>
          <p:cNvSpPr txBox="1"/>
          <p:nvPr/>
        </p:nvSpPr>
        <p:spPr>
          <a:xfrm>
            <a:off x="5167938" y="6072980"/>
            <a:ext cx="3747461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hsl</a:t>
            </a:r>
            <a:r>
              <a:rPr lang="en-US" dirty="0">
                <a:latin typeface="Consolas" panose="020B0609020204030204" pitchFamily="49" charset="0"/>
              </a:rPr>
              <a:t>(120 0% 50%);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3B51506-CD17-0AB8-B3C3-779972B63817}"/>
              </a:ext>
            </a:extLst>
          </p:cNvPr>
          <p:cNvSpPr/>
          <p:nvPr/>
        </p:nvSpPr>
        <p:spPr>
          <a:xfrm>
            <a:off x="9131180" y="6068050"/>
            <a:ext cx="400110" cy="400110"/>
          </a:xfrm>
          <a:prstGeom prst="rect">
            <a:avLst/>
          </a:prstGeom>
          <a:solidFill>
            <a:srgbClr val="80808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86A74D-F854-B2FE-3447-BCE8A3565F86}"/>
              </a:ext>
            </a:extLst>
          </p:cNvPr>
          <p:cNvSpPr txBox="1"/>
          <p:nvPr/>
        </p:nvSpPr>
        <p:spPr>
          <a:xfrm>
            <a:off x="748337" y="5387456"/>
            <a:ext cx="341508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rgb</a:t>
            </a:r>
            <a:r>
              <a:rPr lang="en-US" dirty="0">
                <a:latin typeface="Consolas" panose="020B0609020204030204" pitchFamily="49" charset="0"/>
              </a:rPr>
              <a:t>(102 153 102);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4D7FD0F-7262-07FB-E285-6DFE0C9F6D5A}"/>
              </a:ext>
            </a:extLst>
          </p:cNvPr>
          <p:cNvSpPr/>
          <p:nvPr/>
        </p:nvSpPr>
        <p:spPr>
          <a:xfrm>
            <a:off x="4303686" y="5388353"/>
            <a:ext cx="400110" cy="400110"/>
          </a:xfrm>
          <a:prstGeom prst="rect">
            <a:avLst/>
          </a:prstGeom>
          <a:solidFill>
            <a:srgbClr val="67996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F483822-0C1D-2D71-64C1-2389DF77761C}"/>
              </a:ext>
            </a:extLst>
          </p:cNvPr>
          <p:cNvCxnSpPr>
            <a:stCxn id="30" idx="1"/>
            <a:endCxn id="53" idx="3"/>
          </p:cNvCxnSpPr>
          <p:nvPr/>
        </p:nvCxnSpPr>
        <p:spPr>
          <a:xfrm flipH="1" flipV="1">
            <a:off x="4703796" y="5588408"/>
            <a:ext cx="464142" cy="79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FEEBFDD-B92C-1E4C-33A8-29E178F536B6}"/>
              </a:ext>
            </a:extLst>
          </p:cNvPr>
          <p:cNvCxnSpPr/>
          <p:nvPr/>
        </p:nvCxnSpPr>
        <p:spPr>
          <a:xfrm flipH="1" flipV="1">
            <a:off x="4703796" y="3534376"/>
            <a:ext cx="464142" cy="79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7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Background Color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CE7558-8CBB-A3F8-FB14-E92752AA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84" y="2348907"/>
            <a:ext cx="7315200" cy="33310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D3CB40-BBF8-25B1-C0E1-8AC941E3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635" y="2348907"/>
            <a:ext cx="2923857" cy="33284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0655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4C9C-A44E-63D1-B1A5-9340B0905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6"/>
            <a:ext cx="10364451" cy="914400"/>
          </a:xfrm>
        </p:spPr>
        <p:txBody>
          <a:bodyPr/>
          <a:lstStyle/>
          <a:p>
            <a:r>
              <a:rPr lang="en-US" cap="none" dirty="0"/>
              <a:t>Time for…</a:t>
            </a:r>
          </a:p>
        </p:txBody>
      </p:sp>
      <p:pic>
        <p:nvPicPr>
          <p:cNvPr id="4" name="Picture 2" descr="HTML CSS JavaScript">
            <a:extLst>
              <a:ext uri="{FF2B5EF4-FFF2-40B4-BE49-F238E27FC236}">
                <a16:creationId xmlns:a16="http://schemas.microsoft.com/office/drawing/2014/main" id="{0D5A9159-0D7D-1A5D-13D7-3F39A6DC0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010870"/>
            <a:ext cx="6400800" cy="3840480"/>
          </a:xfrm>
          <a:prstGeom prst="rect">
            <a:avLst/>
          </a:prstGeom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A6D049F2-79D4-CD94-6805-71C879E523A6}"/>
              </a:ext>
            </a:extLst>
          </p:cNvPr>
          <p:cNvSpPr/>
          <p:nvPr/>
        </p:nvSpPr>
        <p:spPr>
          <a:xfrm rot="18742712">
            <a:off x="4354861" y="1285069"/>
            <a:ext cx="685800" cy="10972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55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Text Formatting Properties</a:t>
            </a:r>
          </a:p>
        </p:txBody>
      </p:sp>
    </p:spTree>
    <p:extLst>
      <p:ext uri="{BB962C8B-B14F-4D97-AF65-F5344CB8AC3E}">
        <p14:creationId xmlns:p14="http://schemas.microsoft.com/office/powerpoint/2010/main" val="3773115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Text Formatting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9984336" cy="4170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 have already seen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 in detail.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 sets the text color, and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background-color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 sets its background.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Here we are going to take a look at the following properties: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text-align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text-decoration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text-transform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text-indent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word-spacing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text-shadow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433BE-79BF-CC4C-0977-926AEC2518D3}"/>
              </a:ext>
            </a:extLst>
          </p:cNvPr>
          <p:cNvSpPr txBox="1"/>
          <p:nvPr/>
        </p:nvSpPr>
        <p:spPr>
          <a:xfrm>
            <a:off x="4141694" y="3502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49765A-BB70-B752-F414-47F1BD1063CA}"/>
              </a:ext>
            </a:extLst>
          </p:cNvPr>
          <p:cNvSpPr txBox="1"/>
          <p:nvPr/>
        </p:nvSpPr>
        <p:spPr>
          <a:xfrm>
            <a:off x="2983482" y="5241538"/>
            <a:ext cx="17432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font-style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font-weight</a:t>
            </a:r>
          </a:p>
        </p:txBody>
      </p:sp>
    </p:spTree>
    <p:extLst>
      <p:ext uri="{BB962C8B-B14F-4D97-AF65-F5344CB8AC3E}">
        <p14:creationId xmlns:p14="http://schemas.microsoft.com/office/powerpoint/2010/main" val="522666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Text Alignment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1957995"/>
            <a:ext cx="11016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text-align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 sets the horizontal alignment of text. (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text-align-last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aligns the last line of a text)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Valid values: left, right, center, justify.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433BE-79BF-CC4C-0977-926AEC2518D3}"/>
              </a:ext>
            </a:extLst>
          </p:cNvPr>
          <p:cNvSpPr txBox="1"/>
          <p:nvPr/>
        </p:nvSpPr>
        <p:spPr>
          <a:xfrm>
            <a:off x="4141694" y="3502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2EBD8F-D1D1-1D13-E606-547E0E88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2743198"/>
            <a:ext cx="4754880" cy="39952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692EBB-922D-7507-3704-465AB8A84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906" y="2989330"/>
            <a:ext cx="4176761" cy="35029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1261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Text Direction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1957995"/>
            <a:ext cx="9617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direction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 sets the text direction. Valid values: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rtl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ltr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This property should usually be avoided and the HTML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attribute should be used instead.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433BE-79BF-CC4C-0977-926AEC2518D3}"/>
              </a:ext>
            </a:extLst>
          </p:cNvPr>
          <p:cNvSpPr txBox="1"/>
          <p:nvPr/>
        </p:nvSpPr>
        <p:spPr>
          <a:xfrm>
            <a:off x="4141694" y="3502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0304EB-EB08-ABD9-2EB4-68DF25621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80" y="2977403"/>
            <a:ext cx="5911716" cy="31388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865F92-9051-F16F-511C-709469B32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95" y="3962511"/>
            <a:ext cx="4697513" cy="11686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9250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Text Decoration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1957995"/>
            <a:ext cx="1104930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text-decoration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 allows setting different decorations such as underlines to text.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property is a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shorthand property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meaning that there are sub-properties that can be set separately, 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and the shorthand property allows setting them all in one property.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alibri" panose="020F0502020204030204" pitchFamily="34" charset="0"/>
              </a:rPr>
              <a:t>text-decoration = text-decoration-line text-decoration-color</a:t>
            </a:r>
          </a:p>
          <a:p>
            <a:r>
              <a:rPr lang="en-US" sz="2000" dirty="0">
                <a:latin typeface="Consolas" panose="020B0609020204030204" pitchFamily="49" charset="0"/>
                <a:cs typeface="Calibri" panose="020F0502020204030204" pitchFamily="34" charset="0"/>
              </a:rPr>
              <a:t>                  text-decoration-style text-decoration-thickness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Valid decoration lines: none, overline, line-through, underline, or a list of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Valid decoration colors are any valid CSS colors.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Valid decoration styles: solid, double, dotted, dashed, wavy.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Valid decoration thickness is any valid CSS length unit (such as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px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433BE-79BF-CC4C-0977-926AEC2518D3}"/>
              </a:ext>
            </a:extLst>
          </p:cNvPr>
          <p:cNvSpPr txBox="1"/>
          <p:nvPr/>
        </p:nvSpPr>
        <p:spPr>
          <a:xfrm>
            <a:off x="4141694" y="3502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45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Text Decoration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433BE-79BF-CC4C-0977-926AEC2518D3}"/>
              </a:ext>
            </a:extLst>
          </p:cNvPr>
          <p:cNvSpPr txBox="1"/>
          <p:nvPr/>
        </p:nvSpPr>
        <p:spPr>
          <a:xfrm>
            <a:off x="4141694" y="3502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629B5-5191-33C9-792C-3B7EB0CF3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16" y="1882586"/>
            <a:ext cx="5029200" cy="4876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0DD9CA-7FBB-567B-FE9F-4F2E5EA76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939" y="2330635"/>
            <a:ext cx="3291840" cy="39802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4739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Text Transformation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1957995"/>
            <a:ext cx="6657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text-transform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 controls the capitalization of text.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Valid values: uppercase, lowercase, capitalize.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433BE-79BF-CC4C-0977-926AEC2518D3}"/>
              </a:ext>
            </a:extLst>
          </p:cNvPr>
          <p:cNvSpPr txBox="1"/>
          <p:nvPr/>
        </p:nvSpPr>
        <p:spPr>
          <a:xfrm>
            <a:off x="4141694" y="3502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643A4-56D8-5579-2359-C27895651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3076010"/>
            <a:ext cx="6217920" cy="29249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D3A17C-97AD-13E9-1696-616F821BA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88" y="3856494"/>
            <a:ext cx="4389120" cy="13639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5435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Text Spacing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1957995"/>
            <a:ext cx="85522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text-indent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 specifies the indentation of the first line of a text.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letter-spacing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 specifies the space between the characters of a text.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word-spacing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 specifies the space between the words of a text.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line-height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 specifies the space between lines.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3A3C48-B2A2-1727-877B-6C3B8E15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3310355"/>
            <a:ext cx="5852160" cy="33525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E89C79-DA1F-70C6-F25B-85BA3D164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127" y="3979979"/>
            <a:ext cx="4940685" cy="20132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0195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Text Shadow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1957995"/>
            <a:ext cx="9761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text-shadow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 adds shadow to text.</a:t>
            </a:r>
          </a:p>
          <a:p>
            <a:r>
              <a:rPr lang="en-US" sz="2000" dirty="0">
                <a:latin typeface="Consolas" panose="020B0609020204030204" pitchFamily="49" charset="0"/>
                <a:cs typeface="Calibri" panose="020F0502020204030204" pitchFamily="34" charset="0"/>
              </a:rPr>
              <a:t>text-shadow: horizontal-offset vertical-offset [optional]blur color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340FF-7289-5B91-3DAD-267930410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6" y="3887955"/>
            <a:ext cx="6400800" cy="9432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C9C2B-B213-AFA6-5250-52984CA82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101" y="3452532"/>
            <a:ext cx="3657600" cy="18141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2879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Font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1957995"/>
            <a:ext cx="96283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font-size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property sets the font size (units such as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px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rem, %,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vw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font-style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 can set the text to be italic.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font-weight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property sets the weight of the font (100-900). 400 is normal, 700 is bold. </a:t>
            </a:r>
            <a:endParaRPr lang="en-US" sz="2000" dirty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C11D2-EB89-2B06-1C1F-F463ABF8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323" y="3247478"/>
            <a:ext cx="3291840" cy="31496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E5DAF2-EB14-4078-F817-B69ADB057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078" y="3062512"/>
            <a:ext cx="4389120" cy="35195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628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D0FF-67FF-6086-D414-471A96CA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8" y="2156314"/>
            <a:ext cx="4224619" cy="2545371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Cascading</a:t>
            </a:r>
            <a:br>
              <a:rPr lang="en-US" sz="5400" dirty="0"/>
            </a:br>
            <a:r>
              <a:rPr lang="en-US" sz="5400" dirty="0"/>
              <a:t>Style</a:t>
            </a:r>
            <a:br>
              <a:rPr lang="en-US" sz="5400" dirty="0"/>
            </a:br>
            <a:r>
              <a:rPr lang="en-US" sz="5400" dirty="0"/>
              <a:t>Sheets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9222F9D-189A-CA95-8722-EE2E5644E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02711" y="2476499"/>
            <a:ext cx="1350247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66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1695446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Outer Display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93426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All HTML elements can be considered as boxes.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a box has an outer display type of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block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(such as h1, p, div, …):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It will take its own new line.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width and height properties are respected.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Margin, padding and borders cause other elements to be pushed away from the box.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These are not the case with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inline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elements (such as span, a, strong, …).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CSS display property can be used to set the outer and inner display type: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433BE-79BF-CC4C-0977-926AEC2518D3}"/>
              </a:ext>
            </a:extLst>
          </p:cNvPr>
          <p:cNvSpPr txBox="1"/>
          <p:nvPr/>
        </p:nvSpPr>
        <p:spPr>
          <a:xfrm>
            <a:off x="4141694" y="3502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210D1-DC94-1E66-CCAC-2D4F418D3B87}"/>
              </a:ext>
            </a:extLst>
          </p:cNvPr>
          <p:cNvSpPr txBox="1"/>
          <p:nvPr/>
        </p:nvSpPr>
        <p:spPr>
          <a:xfrm>
            <a:off x="748338" y="5009660"/>
            <a:ext cx="2680662" cy="733406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display</a:t>
            </a:r>
            <a:r>
              <a:rPr lang="en-US" dirty="0">
                <a:latin typeface="Consolas" panose="020B0609020204030204" pitchFamily="49" charset="0"/>
              </a:rPr>
              <a:t>: block;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display</a:t>
            </a:r>
            <a:r>
              <a:rPr lang="en-US" dirty="0">
                <a:latin typeface="Consolas" panose="020B0609020204030204" pitchFamily="49" charset="0"/>
              </a:rPr>
              <a:t>: inline;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8A448-158D-7F10-C6C8-57035EE85C47}"/>
              </a:ext>
            </a:extLst>
          </p:cNvPr>
          <p:cNvSpPr txBox="1"/>
          <p:nvPr/>
        </p:nvSpPr>
        <p:spPr>
          <a:xfrm>
            <a:off x="581192" y="5803575"/>
            <a:ext cx="113620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 for example,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div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has 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display: block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span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has 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display: inline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as the default outer display type.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inner display types are also these 2 based on the tag but can be set to other types such as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flex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grid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1568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Outer Display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433BE-79BF-CC4C-0977-926AEC2518D3}"/>
              </a:ext>
            </a:extLst>
          </p:cNvPr>
          <p:cNvSpPr txBox="1"/>
          <p:nvPr/>
        </p:nvSpPr>
        <p:spPr>
          <a:xfrm>
            <a:off x="4141694" y="3502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206B9A-F022-17A9-20CA-5920EBC1E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2086072"/>
            <a:ext cx="7772400" cy="44486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59AA9D-74D3-7078-2079-0C645979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488" y="2741346"/>
            <a:ext cx="7132320" cy="15232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2782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Box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1988259"/>
            <a:ext cx="1148609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box model is used by block elements to define how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margin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border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padding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content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work together.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Content box: this is the content such as the text inside a &lt;p&gt; tag.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Padding box: padding sits around the content as white space.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Border box: the border wraps the padding and content.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Margin box: the margin wraps everything and is placed between other elements and our border.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433BE-79BF-CC4C-0977-926AEC2518D3}"/>
              </a:ext>
            </a:extLst>
          </p:cNvPr>
          <p:cNvSpPr txBox="1"/>
          <p:nvPr/>
        </p:nvSpPr>
        <p:spPr>
          <a:xfrm>
            <a:off x="4141694" y="3502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4906D-2B43-FCF8-BD57-A38AEE85E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3639647"/>
            <a:ext cx="5486400" cy="30861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5C5484-D92A-29E5-DFCF-D92363C45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144" y="3563434"/>
            <a:ext cx="5486400" cy="32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64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Box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64751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 can see this more clearly in the browser developer tools.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(Right-click and Inspect)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Content box: blue and grid lines.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Padding box: purple.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Border box: black.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Margin box: yellow.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433BE-79BF-CC4C-0977-926AEC2518D3}"/>
              </a:ext>
            </a:extLst>
          </p:cNvPr>
          <p:cNvSpPr txBox="1"/>
          <p:nvPr/>
        </p:nvSpPr>
        <p:spPr>
          <a:xfrm>
            <a:off x="4141694" y="3502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9FE09E-77B6-CA8E-EFF8-A3F03196A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5474" y="2086830"/>
            <a:ext cx="4114800" cy="462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4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Box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433BE-79BF-CC4C-0977-926AEC2518D3}"/>
              </a:ext>
            </a:extLst>
          </p:cNvPr>
          <p:cNvSpPr txBox="1"/>
          <p:nvPr/>
        </p:nvSpPr>
        <p:spPr>
          <a:xfrm>
            <a:off x="4141694" y="3502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9FE09E-77B6-CA8E-EFF8-A3F03196A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7753" y="2300752"/>
            <a:ext cx="3588742" cy="4029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A6DF3-AB66-B90C-3F82-82881C8F3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37" y="2300753"/>
            <a:ext cx="6858000" cy="40296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5F2A75-6DE2-D418-5014-AE6C5536E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366" y="2373406"/>
            <a:ext cx="2743200" cy="27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76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Box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433BE-79BF-CC4C-0977-926AEC2518D3}"/>
              </a:ext>
            </a:extLst>
          </p:cNvPr>
          <p:cNvSpPr txBox="1"/>
          <p:nvPr/>
        </p:nvSpPr>
        <p:spPr>
          <a:xfrm>
            <a:off x="4141694" y="3502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EA357A-2E69-4728-A4FF-4E38D91F9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2339234"/>
            <a:ext cx="10789920" cy="3586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29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Box Sizing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7466275" cy="4370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width and height properties set the content box size by default.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This means that padding and border add to the overall size of the box.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Usually we want to set the width and height of the whole box.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This means that the default box-sizing of content-box is not wanted.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Both boxes have a width of 200px.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Left box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the content-box is 200px which has padding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and border added to it making the box 296px.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200px (content) + 40px + 40px (left/right padding) + 8px + 8px (left/right border)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Right box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the border-box is 200px which means the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content is lowered (104px) so when the padding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and border thickness is added, the whole box is 200px.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104px (content) + 80px (padding) + 16px (border)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433BE-79BF-CC4C-0977-926AEC2518D3}"/>
              </a:ext>
            </a:extLst>
          </p:cNvPr>
          <p:cNvSpPr txBox="1"/>
          <p:nvPr/>
        </p:nvSpPr>
        <p:spPr>
          <a:xfrm>
            <a:off x="4141694" y="3502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9FE09E-77B6-CA8E-EFF8-A3F03196A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174" y="3872291"/>
            <a:ext cx="2560320" cy="2874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A3C10-FE41-4CCC-AA89-6A14167BF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907" y="2284943"/>
            <a:ext cx="2194560" cy="4501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4D5945-AE52-E93C-5A62-D4B594777710}"/>
              </a:ext>
            </a:extLst>
          </p:cNvPr>
          <p:cNvSpPr txBox="1"/>
          <p:nvPr/>
        </p:nvSpPr>
        <p:spPr>
          <a:xfrm>
            <a:off x="6253597" y="3429000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box-sizing</a:t>
            </a:r>
            <a:r>
              <a:rPr lang="en-US" dirty="0">
                <a:latin typeface="Consolas" panose="020B0609020204030204" pitchFamily="49" charset="0"/>
              </a:rPr>
              <a:t>: content-box;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D90AA0-CC06-C91E-1B28-908E3267BA31}"/>
              </a:ext>
            </a:extLst>
          </p:cNvPr>
          <p:cNvSpPr txBox="1"/>
          <p:nvPr/>
        </p:nvSpPr>
        <p:spPr>
          <a:xfrm>
            <a:off x="8772391" y="1902163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box-sizing</a:t>
            </a:r>
            <a:r>
              <a:rPr lang="en-US" dirty="0">
                <a:latin typeface="Consolas" panose="020B0609020204030204" pitchFamily="49" charset="0"/>
              </a:rPr>
              <a:t>: border-box;</a:t>
            </a:r>
          </a:p>
        </p:txBody>
      </p:sp>
    </p:spTree>
    <p:extLst>
      <p:ext uri="{BB962C8B-B14F-4D97-AF65-F5344CB8AC3E}">
        <p14:creationId xmlns:p14="http://schemas.microsoft.com/office/powerpoint/2010/main" val="1573565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Padding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9457782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Padding is a shorthand property: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padding: padding-top padding-right padding-bottom padding-left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4 properties set the padding for each side.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complete shorthand form takes all 4 properties in a clockwise direction from the top.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padding: 1px 2px 3px 4px;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There are also shorter forms: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433BE-79BF-CC4C-0977-926AEC2518D3}"/>
              </a:ext>
            </a:extLst>
          </p:cNvPr>
          <p:cNvSpPr txBox="1"/>
          <p:nvPr/>
        </p:nvSpPr>
        <p:spPr>
          <a:xfrm>
            <a:off x="4141694" y="3502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82E49-6426-4E73-CF76-F68AFEFB1C4E}"/>
              </a:ext>
            </a:extLst>
          </p:cNvPr>
          <p:cNvSpPr txBox="1"/>
          <p:nvPr/>
        </p:nvSpPr>
        <p:spPr>
          <a:xfrm>
            <a:off x="765254" y="4589319"/>
            <a:ext cx="10661492" cy="1398203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padding</a:t>
            </a:r>
            <a:r>
              <a:rPr lang="en-US" dirty="0">
                <a:latin typeface="Consolas" panose="020B0609020204030204" pitchFamily="49" charset="0"/>
              </a:rPr>
              <a:t>: 2px;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sets 2px for all 4 sides */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padding</a:t>
            </a:r>
            <a:r>
              <a:rPr lang="en-US" dirty="0">
                <a:latin typeface="Consolas" panose="020B0609020204030204" pitchFamily="49" charset="0"/>
              </a:rPr>
              <a:t>: 2px 4px;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sets 2px top &amp; bottom, 4px for left &amp; right */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padding</a:t>
            </a:r>
            <a:r>
              <a:rPr lang="en-US" dirty="0">
                <a:latin typeface="Consolas" panose="020B0609020204030204" pitchFamily="49" charset="0"/>
              </a:rPr>
              <a:t>: 2px 3px 4px;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sets 2px for top, 3px for left &amp; right, 4px for bottom */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padding</a:t>
            </a:r>
            <a:r>
              <a:rPr lang="en-US" dirty="0">
                <a:latin typeface="Consolas" panose="020B0609020204030204" pitchFamily="49" charset="0"/>
              </a:rPr>
              <a:t>: 1px 2px 3px 4px;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sets each side separately */</a:t>
            </a:r>
          </a:p>
        </p:txBody>
      </p:sp>
    </p:spTree>
    <p:extLst>
      <p:ext uri="{BB962C8B-B14F-4D97-AF65-F5344CB8AC3E}">
        <p14:creationId xmlns:p14="http://schemas.microsoft.com/office/powerpoint/2010/main" val="196723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Margin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8295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margin property is almost the same as padding and the takes such values: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433BE-79BF-CC4C-0977-926AEC2518D3}"/>
              </a:ext>
            </a:extLst>
          </p:cNvPr>
          <p:cNvSpPr txBox="1"/>
          <p:nvPr/>
        </p:nvSpPr>
        <p:spPr>
          <a:xfrm>
            <a:off x="4141694" y="3502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82E49-6426-4E73-CF76-F68AFEFB1C4E}"/>
              </a:ext>
            </a:extLst>
          </p:cNvPr>
          <p:cNvSpPr txBox="1"/>
          <p:nvPr/>
        </p:nvSpPr>
        <p:spPr>
          <a:xfrm>
            <a:off x="765254" y="2673113"/>
            <a:ext cx="10661492" cy="1065805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margin</a:t>
            </a:r>
            <a:r>
              <a:rPr lang="en-US" dirty="0">
                <a:latin typeface="Consolas" panose="020B0609020204030204" pitchFamily="49" charset="0"/>
              </a:rPr>
              <a:t>: 2px;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sets 2px for all 4 sides */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margin</a:t>
            </a:r>
            <a:r>
              <a:rPr lang="en-US" dirty="0">
                <a:latin typeface="Consolas" panose="020B0609020204030204" pitchFamily="49" charset="0"/>
              </a:rPr>
              <a:t>: 2px 4px;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sets 2px top &amp; bottom, 4px for left &amp; right */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margin-top</a:t>
            </a:r>
            <a:r>
              <a:rPr lang="en-US" dirty="0">
                <a:latin typeface="Consolas" panose="020B0609020204030204" pitchFamily="49" charset="0"/>
              </a:rPr>
              <a:t>: 3px;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sets 3px for top */</a:t>
            </a:r>
          </a:p>
        </p:txBody>
      </p:sp>
    </p:spTree>
    <p:extLst>
      <p:ext uri="{BB962C8B-B14F-4D97-AF65-F5344CB8AC3E}">
        <p14:creationId xmlns:p14="http://schemas.microsoft.com/office/powerpoint/2010/main" val="281201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CSS &amp; Selectors</a:t>
            </a:r>
          </a:p>
        </p:txBody>
      </p:sp>
    </p:spTree>
    <p:extLst>
      <p:ext uri="{BB962C8B-B14F-4D97-AF65-F5344CB8AC3E}">
        <p14:creationId xmlns:p14="http://schemas.microsoft.com/office/powerpoint/2010/main" val="2888248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Border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5956567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Border is a shorthand property.</a:t>
            </a:r>
          </a:p>
          <a:p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border: border-width border-style border-color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border-width is any acceptable length unit.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border-style can be solid, dotted, dashed, double, 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border-color is any color value (name,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rgb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hex,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hsl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433BE-79BF-CC4C-0977-926AEC2518D3}"/>
              </a:ext>
            </a:extLst>
          </p:cNvPr>
          <p:cNvSpPr txBox="1"/>
          <p:nvPr/>
        </p:nvSpPr>
        <p:spPr>
          <a:xfrm>
            <a:off x="4141694" y="3502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D71D8-8C49-306B-97B5-EC53B58DEC88}"/>
              </a:ext>
            </a:extLst>
          </p:cNvPr>
          <p:cNvSpPr txBox="1"/>
          <p:nvPr/>
        </p:nvSpPr>
        <p:spPr>
          <a:xfrm>
            <a:off x="694550" y="4119729"/>
            <a:ext cx="3218544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border</a:t>
            </a:r>
            <a:r>
              <a:rPr lang="en-US" dirty="0">
                <a:latin typeface="Consolas" panose="020B0609020204030204" pitchFamily="49" charset="0"/>
              </a:rPr>
              <a:t>: 2px solid blue;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3AFAF-8C50-68A3-D13D-A7BFCF33CB8C}"/>
              </a:ext>
            </a:extLst>
          </p:cNvPr>
          <p:cNvSpPr txBox="1"/>
          <p:nvPr/>
        </p:nvSpPr>
        <p:spPr>
          <a:xfrm>
            <a:off x="581192" y="4753536"/>
            <a:ext cx="11172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 set border for specific sides or different borders for each side, the longhand properties should be used.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For example, border-width-left.</a:t>
            </a:r>
          </a:p>
        </p:txBody>
      </p:sp>
    </p:spTree>
    <p:extLst>
      <p:ext uri="{BB962C8B-B14F-4D97-AF65-F5344CB8AC3E}">
        <p14:creationId xmlns:p14="http://schemas.microsoft.com/office/powerpoint/2010/main" val="421250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71000">
              <a:schemeClr val="tx1">
                <a:lumMod val="6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ght spots">
            <a:extLst>
              <a:ext uri="{FF2B5EF4-FFF2-40B4-BE49-F238E27FC236}">
                <a16:creationId xmlns:a16="http://schemas.microsoft.com/office/drawing/2014/main" id="{1B039C06-59D2-FC35-68B2-2B436AD017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4F64E-6158-F85E-CF41-8E986055A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17966"/>
            <a:ext cx="9144000" cy="622068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Vazirmatn" pitchFamily="2" charset="-78"/>
              </a:rPr>
              <a:t>Thank you for your attention.</a:t>
            </a:r>
          </a:p>
        </p:txBody>
      </p:sp>
    </p:spTree>
    <p:extLst>
      <p:ext uri="{BB962C8B-B14F-4D97-AF65-F5344CB8AC3E}">
        <p14:creationId xmlns:p14="http://schemas.microsoft.com/office/powerpoint/2010/main" val="50235617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Cascading </a:t>
            </a:r>
            <a:r>
              <a:rPr lang="en-US" cap="none"/>
              <a:t>Style Sheets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76BB1-1C31-910A-858E-47A535E47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542347"/>
            <a:ext cx="11029615" cy="1060245"/>
          </a:xfrm>
        </p:spPr>
        <p:txBody>
          <a:bodyPr>
            <a:normAutofit lnSpcReduction="10000"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Cascading: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Multiple styles can be applied to an element. Cascading rules choose which one overrides the others.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Style Sheets: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sheet that describes the styles of elements.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181440"/>
            <a:ext cx="3694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primary tool to style web pages.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2521F-E39E-8EC6-8BDF-026E8FFC9477}"/>
              </a:ext>
            </a:extLst>
          </p:cNvPr>
          <p:cNvSpPr txBox="1"/>
          <p:nvPr/>
        </p:nvSpPr>
        <p:spPr>
          <a:xfrm>
            <a:off x="581192" y="3704204"/>
            <a:ext cx="4077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History: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(W3C recommendation)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F1B548-0558-4957-7668-953F678CBBA9}"/>
              </a:ext>
            </a:extLst>
          </p:cNvPr>
          <p:cNvSpPr txBox="1">
            <a:spLocks/>
          </p:cNvSpPr>
          <p:nvPr/>
        </p:nvSpPr>
        <p:spPr>
          <a:xfrm>
            <a:off x="581193" y="4107908"/>
            <a:ext cx="11029615" cy="25349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CSS 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(1996): Fonts, colors, spacing, box model.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CSS 2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(1998): Positioning, media types, more properties.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CSS 2.1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(2011): Fixing most problems, add browser specific extensions.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CSS 3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(2012 - ...): Features are divided and modularized. Each module is standardized separately.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This allows for faster development and browser implementation. Modules include Selectors, Backgrounds, Box Model, Color, Fonts, Flexbox, Grid Layout, Animations, Transformations and more.</a:t>
            </a:r>
          </a:p>
        </p:txBody>
      </p:sp>
    </p:spTree>
    <p:extLst>
      <p:ext uri="{BB962C8B-B14F-4D97-AF65-F5344CB8AC3E}">
        <p14:creationId xmlns:p14="http://schemas.microsoft.com/office/powerpoint/2010/main" val="358466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Adding CSS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10103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CSS rules are mostly written in a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file.css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and linked in the corresponding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file.html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(External CSS)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315F33-EA3A-4E38-DFBF-3447AB7117FE}"/>
              </a:ext>
            </a:extLst>
          </p:cNvPr>
          <p:cNvSpPr txBox="1"/>
          <p:nvPr/>
        </p:nvSpPr>
        <p:spPr>
          <a:xfrm>
            <a:off x="2251712" y="2617109"/>
            <a:ext cx="7688576" cy="1065805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&lt;head&gt;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&lt;link </a:t>
            </a:r>
            <a:r>
              <a:rPr lang="en-US" dirty="0" err="1">
                <a:latin typeface="Consolas" panose="020B0609020204030204" pitchFamily="49" charset="0"/>
              </a:rPr>
              <a:t>rel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"stylesheet"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type=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"text/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css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"file.css"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D6293-8C6C-6642-8056-8B982C3655FA}"/>
              </a:ext>
            </a:extLst>
          </p:cNvPr>
          <p:cNvSpPr txBox="1"/>
          <p:nvPr/>
        </p:nvSpPr>
        <p:spPr>
          <a:xfrm>
            <a:off x="581192" y="441901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 can also write the CSS directly in the HTML file: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(Internal CSS)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FFB96-BED8-4DB2-968A-8F6DA2DC730C}"/>
              </a:ext>
            </a:extLst>
          </p:cNvPr>
          <p:cNvSpPr txBox="1"/>
          <p:nvPr/>
        </p:nvSpPr>
        <p:spPr>
          <a:xfrm>
            <a:off x="6500440" y="3903015"/>
            <a:ext cx="4048749" cy="1730602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&lt;head&gt;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&lt;style&gt;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    /* CSS written here */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&lt;/style&gt;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D8DE1-0848-D2A0-B837-A9264AFFBBDE}"/>
              </a:ext>
            </a:extLst>
          </p:cNvPr>
          <p:cNvSpPr txBox="1"/>
          <p:nvPr/>
        </p:nvSpPr>
        <p:spPr>
          <a:xfrm>
            <a:off x="581192" y="5862128"/>
            <a:ext cx="5150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Or apply CSS directly to an element: (Inline CSS)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E533F-1CFF-2BDD-9022-EF4CBD9DD6DF}"/>
              </a:ext>
            </a:extLst>
          </p:cNvPr>
          <p:cNvSpPr txBox="1"/>
          <p:nvPr/>
        </p:nvSpPr>
        <p:spPr>
          <a:xfrm>
            <a:off x="5781115" y="5853718"/>
            <a:ext cx="5487400" cy="40100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&lt;p </a:t>
            </a:r>
            <a:r>
              <a:rPr lang="en-US" dirty="0">
                <a:latin typeface="Consolas" panose="020B0609020204030204" pitchFamily="49" charset="0"/>
              </a:rPr>
              <a:t>style=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"/* CSS written here */"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Test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231499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CSS Rules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4153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CSS rule has the following structure: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5EB64C-D6C3-289B-9832-4E7AFD107538}"/>
              </a:ext>
            </a:extLst>
          </p:cNvPr>
          <p:cNvSpPr txBox="1"/>
          <p:nvPr/>
        </p:nvSpPr>
        <p:spPr>
          <a:xfrm>
            <a:off x="4084801" y="3613905"/>
            <a:ext cx="4022398" cy="1688347"/>
          </a:xfrm>
          <a:prstGeom prst="rect">
            <a:avLst/>
          </a:prstGeom>
          <a:solidFill>
            <a:srgbClr val="FAFAFA"/>
          </a:solidFill>
          <a:ln>
            <a:solidFill>
              <a:srgbClr val="AFAFA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</a:rPr>
              <a:t>h1 </a:t>
            </a:r>
            <a:r>
              <a:rPr lang="en-US" sz="2200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</a:rPr>
              <a:t>color</a:t>
            </a:r>
            <a:r>
              <a:rPr lang="en-US" sz="2200" dirty="0">
                <a:latin typeface="Consolas" panose="020B0609020204030204" pitchFamily="49" charset="0"/>
              </a:rPr>
              <a:t>: red;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</a:rPr>
              <a:t>text-align</a:t>
            </a:r>
            <a:r>
              <a:rPr lang="en-US" sz="2200" dirty="0">
                <a:latin typeface="Consolas" panose="020B0609020204030204" pitchFamily="49" charset="0"/>
              </a:rPr>
              <a:t>: center;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E0B598-1B5F-6C86-3F0E-B5CAAD3E8FC2}"/>
              </a:ext>
            </a:extLst>
          </p:cNvPr>
          <p:cNvCxnSpPr/>
          <p:nvPr/>
        </p:nvCxnSpPr>
        <p:spPr>
          <a:xfrm>
            <a:off x="2783541" y="3025591"/>
            <a:ext cx="1371600" cy="63873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2D2B06-57FD-4A9B-014D-2FD5F961ED75}"/>
              </a:ext>
            </a:extLst>
          </p:cNvPr>
          <p:cNvSpPr txBox="1"/>
          <p:nvPr/>
        </p:nvSpPr>
        <p:spPr>
          <a:xfrm>
            <a:off x="1824624" y="279875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Selector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9C3522-EFA1-4A30-C174-C9955AA490C7}"/>
              </a:ext>
            </a:extLst>
          </p:cNvPr>
          <p:cNvSpPr/>
          <p:nvPr/>
        </p:nvSpPr>
        <p:spPr>
          <a:xfrm>
            <a:off x="4708525" y="4062413"/>
            <a:ext cx="1867087" cy="4159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3D8806-CC2D-6324-8C8E-817EFA66FE01}"/>
              </a:ext>
            </a:extLst>
          </p:cNvPr>
          <p:cNvCxnSpPr>
            <a:cxnSpLocks/>
          </p:cNvCxnSpPr>
          <p:nvPr/>
        </p:nvCxnSpPr>
        <p:spPr>
          <a:xfrm flipH="1">
            <a:off x="6642847" y="3429000"/>
            <a:ext cx="2138082" cy="63341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A430A7-EC5A-A474-EED2-A58AAD645C90}"/>
              </a:ext>
            </a:extLst>
          </p:cNvPr>
          <p:cNvSpPr txBox="1"/>
          <p:nvPr/>
        </p:nvSpPr>
        <p:spPr>
          <a:xfrm>
            <a:off x="8780929" y="3244334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Declaration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BEC8A1-D1CA-DE4C-9D06-A18164E48FA7}"/>
              </a:ext>
            </a:extLst>
          </p:cNvPr>
          <p:cNvCxnSpPr>
            <a:cxnSpLocks/>
          </p:cNvCxnSpPr>
          <p:nvPr/>
        </p:nvCxnSpPr>
        <p:spPr>
          <a:xfrm>
            <a:off x="4787153" y="4874559"/>
            <a:ext cx="1559859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BF66B5-21FA-A67C-79CF-E34A835D7BE1}"/>
              </a:ext>
            </a:extLst>
          </p:cNvPr>
          <p:cNvCxnSpPr/>
          <p:nvPr/>
        </p:nvCxnSpPr>
        <p:spPr>
          <a:xfrm flipV="1">
            <a:off x="3590365" y="4928347"/>
            <a:ext cx="1653988" cy="1089212"/>
          </a:xfrm>
          <a:prstGeom prst="straightConnector1">
            <a:avLst/>
          </a:prstGeom>
          <a:ln>
            <a:solidFill>
              <a:srgbClr val="008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84F8CF-5940-10D9-DF55-DE17D434CE5B}"/>
              </a:ext>
            </a:extLst>
          </p:cNvPr>
          <p:cNvSpPr txBox="1"/>
          <p:nvPr/>
        </p:nvSpPr>
        <p:spPr>
          <a:xfrm>
            <a:off x="2576498" y="5832893"/>
            <a:ext cx="1013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Property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10AFD7-DD9D-455F-B305-A01D62E6CF1D}"/>
              </a:ext>
            </a:extLst>
          </p:cNvPr>
          <p:cNvCxnSpPr>
            <a:cxnSpLocks/>
          </p:cNvCxnSpPr>
          <p:nvPr/>
        </p:nvCxnSpPr>
        <p:spPr>
          <a:xfrm>
            <a:off x="6642847" y="4874559"/>
            <a:ext cx="9144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5C4787-3227-82BB-466E-024B91E1C7F5}"/>
              </a:ext>
            </a:extLst>
          </p:cNvPr>
          <p:cNvCxnSpPr>
            <a:cxnSpLocks/>
          </p:cNvCxnSpPr>
          <p:nvPr/>
        </p:nvCxnSpPr>
        <p:spPr>
          <a:xfrm flipH="1" flipV="1">
            <a:off x="7247965" y="4928347"/>
            <a:ext cx="995082" cy="1143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7043569-6159-4B89-562C-10B6508F64D5}"/>
              </a:ext>
            </a:extLst>
          </p:cNvPr>
          <p:cNvSpPr txBox="1"/>
          <p:nvPr/>
        </p:nvSpPr>
        <p:spPr>
          <a:xfrm>
            <a:off x="8216573" y="5905864"/>
            <a:ext cx="68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83872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5" grpId="0"/>
      <p:bldP spid="21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7DEC-DEA6-607E-9BF9-0CACE6BA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966"/>
            <a:ext cx="11029616" cy="532615"/>
          </a:xfrm>
        </p:spPr>
        <p:txBody>
          <a:bodyPr/>
          <a:lstStyle/>
          <a:p>
            <a:pPr algn="ctr"/>
            <a:r>
              <a:rPr lang="en-US" cap="none" dirty="0"/>
              <a:t>Selectors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9F1AE-4EDA-17B8-DDCD-82BBDBC52A74}"/>
              </a:ext>
            </a:extLst>
          </p:cNvPr>
          <p:cNvSpPr txBox="1"/>
          <p:nvPr/>
        </p:nvSpPr>
        <p:spPr>
          <a:xfrm>
            <a:off x="581192" y="2086829"/>
            <a:ext cx="6499664" cy="2837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 have to first select an HTML element to apply styles to it.</a:t>
            </a:r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a-I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There are many ways to select elements: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Simple selectors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Attribute selectors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Combinator selectors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Pseudo-class selectors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Pseudo-element selectors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692E18-FFFE-30F7-EAB3-716E7C5370EF}"/>
              </a:ext>
            </a:extLst>
          </p:cNvPr>
          <p:cNvCxnSpPr>
            <a:cxnSpLocks/>
          </p:cNvCxnSpPr>
          <p:nvPr/>
        </p:nvCxnSpPr>
        <p:spPr>
          <a:xfrm>
            <a:off x="581192" y="5091922"/>
            <a:ext cx="731520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7C4171F-374C-4759-E1E3-248885F84DF4}"/>
              </a:ext>
            </a:extLst>
          </p:cNvPr>
          <p:cNvSpPr txBox="1"/>
          <p:nvPr/>
        </p:nvSpPr>
        <p:spPr>
          <a:xfrm>
            <a:off x="581192" y="5272763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comments in HTML code: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CB5754-4649-16DA-24D4-0BB4E0B61142}"/>
              </a:ext>
            </a:extLst>
          </p:cNvPr>
          <p:cNvSpPr txBox="1"/>
          <p:nvPr/>
        </p:nvSpPr>
        <p:spPr>
          <a:xfrm>
            <a:off x="4294064" y="5246922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&lt;!-- This is a comment! --&gt;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EA882-B5B1-7566-9FB5-D6206CF7B0A7}"/>
              </a:ext>
            </a:extLst>
          </p:cNvPr>
          <p:cNvSpPr txBox="1"/>
          <p:nvPr/>
        </p:nvSpPr>
        <p:spPr>
          <a:xfrm>
            <a:off x="581192" y="5741368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Comments in CSS code: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3B05C-70C7-1EAF-83ED-5E4DCE0D1DF2}"/>
              </a:ext>
            </a:extLst>
          </p:cNvPr>
          <p:cNvSpPr txBox="1"/>
          <p:nvPr/>
        </p:nvSpPr>
        <p:spPr>
          <a:xfrm>
            <a:off x="4294064" y="5744255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This is a comment! */</a:t>
            </a:r>
          </a:p>
        </p:txBody>
      </p:sp>
    </p:spTree>
    <p:extLst>
      <p:ext uri="{BB962C8B-B14F-4D97-AF65-F5344CB8AC3E}">
        <p14:creationId xmlns:p14="http://schemas.microsoft.com/office/powerpoint/2010/main" val="317417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5.xml><?xml version="1.0" encoding="utf-8"?>
<a:theme xmlns:a="http://schemas.openxmlformats.org/drawingml/2006/main" name="1_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6.xml><?xml version="1.0" encoding="utf-8"?>
<a:theme xmlns:a="http://schemas.openxmlformats.org/drawingml/2006/main" name="2_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7.xml><?xml version="1.0" encoding="utf-8"?>
<a:theme xmlns:a="http://schemas.openxmlformats.org/drawingml/2006/main" name="3_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4651</TotalTime>
  <Words>3095</Words>
  <Application>Microsoft Office PowerPoint</Application>
  <PresentationFormat>Widescreen</PresentationFormat>
  <Paragraphs>440</Paragraphs>
  <Slides>51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51</vt:i4>
      </vt:variant>
    </vt:vector>
  </HeadingPairs>
  <TitlesOfParts>
    <vt:vector size="66" baseType="lpstr">
      <vt:lpstr>Arial</vt:lpstr>
      <vt:lpstr>Calibri</vt:lpstr>
      <vt:lpstr>Calibri Light</vt:lpstr>
      <vt:lpstr>Consolas</vt:lpstr>
      <vt:lpstr>Gill Sans MT</vt:lpstr>
      <vt:lpstr>Tw Cen MT</vt:lpstr>
      <vt:lpstr>Vazirmatn</vt:lpstr>
      <vt:lpstr>Wingdings 2</vt:lpstr>
      <vt:lpstr>Office Theme</vt:lpstr>
      <vt:lpstr>Droplet</vt:lpstr>
      <vt:lpstr>1_Office Theme</vt:lpstr>
      <vt:lpstr>Dividend</vt:lpstr>
      <vt:lpstr>1_Dividend</vt:lpstr>
      <vt:lpstr>2_Dividend</vt:lpstr>
      <vt:lpstr>3_Dividend</vt:lpstr>
      <vt:lpstr>Lesson 3: CSS (Part 1)</vt:lpstr>
      <vt:lpstr>A Short Review…</vt:lpstr>
      <vt:lpstr>Time for…</vt:lpstr>
      <vt:lpstr>Cascading Style Sheets</vt:lpstr>
      <vt:lpstr>CSS &amp; Selectors</vt:lpstr>
      <vt:lpstr>Cascading Style Sheets</vt:lpstr>
      <vt:lpstr>Adding CSS</vt:lpstr>
      <vt:lpstr>CSS Rules</vt:lpstr>
      <vt:lpstr>Selectors</vt:lpstr>
      <vt:lpstr>Simple Selectors</vt:lpstr>
      <vt:lpstr>Simple Selectors</vt:lpstr>
      <vt:lpstr>Attribute Selectors</vt:lpstr>
      <vt:lpstr>Attribute Selectors</vt:lpstr>
      <vt:lpstr>Combinator Selectors</vt:lpstr>
      <vt:lpstr>Combinator Selectors</vt:lpstr>
      <vt:lpstr>Selectors</vt:lpstr>
      <vt:lpstr>Color Properties</vt:lpstr>
      <vt:lpstr>Colors</vt:lpstr>
      <vt:lpstr>Colors</vt:lpstr>
      <vt:lpstr>RGB</vt:lpstr>
      <vt:lpstr>RGB</vt:lpstr>
      <vt:lpstr>Alpha</vt:lpstr>
      <vt:lpstr>Hex</vt:lpstr>
      <vt:lpstr>Hex</vt:lpstr>
      <vt:lpstr>Hex</vt:lpstr>
      <vt:lpstr>HSL</vt:lpstr>
      <vt:lpstr>HSL</vt:lpstr>
      <vt:lpstr>HSL</vt:lpstr>
      <vt:lpstr>Background Color</vt:lpstr>
      <vt:lpstr>Text Formatting Properties</vt:lpstr>
      <vt:lpstr>Text Formatting</vt:lpstr>
      <vt:lpstr>Text Alignment</vt:lpstr>
      <vt:lpstr>Text Direction</vt:lpstr>
      <vt:lpstr>Text Decoration</vt:lpstr>
      <vt:lpstr>Text Decoration</vt:lpstr>
      <vt:lpstr>Text Transformation</vt:lpstr>
      <vt:lpstr>Text Spacing</vt:lpstr>
      <vt:lpstr>Text Shadow</vt:lpstr>
      <vt:lpstr>Font</vt:lpstr>
      <vt:lpstr>Box Model</vt:lpstr>
      <vt:lpstr>Outer Display Type</vt:lpstr>
      <vt:lpstr>Outer Display Type</vt:lpstr>
      <vt:lpstr>Box Model</vt:lpstr>
      <vt:lpstr>Box Model</vt:lpstr>
      <vt:lpstr>Box Model</vt:lpstr>
      <vt:lpstr>Box Model</vt:lpstr>
      <vt:lpstr>Box Sizing</vt:lpstr>
      <vt:lpstr>Padding</vt:lpstr>
      <vt:lpstr>Margin</vt:lpstr>
      <vt:lpstr>Border</vt:lpstr>
      <vt:lpstr>Thank you for your attention.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L3: CSS (Part 1)</dc:title>
  <dc:creator>Misagh M</dc:creator>
  <cp:keywords>ACM, Summer of Code, SoC 2024</cp:keywords>
  <cp:lastModifiedBy>Misagh M</cp:lastModifiedBy>
  <cp:revision>635</cp:revision>
  <dcterms:created xsi:type="dcterms:W3CDTF">2024-07-15T16:22:31Z</dcterms:created>
  <dcterms:modified xsi:type="dcterms:W3CDTF">2024-08-02T21:55:04Z</dcterms:modified>
  <cp:category>Front-end Developement Course</cp:category>
</cp:coreProperties>
</file>